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D7AF4C-62DB-4321-8331-EB86EE21C14F}" type="datetimeFigureOut">
              <a:rPr lang="en-US" smtClean="0"/>
              <a:pPr/>
              <a:t>12/7/2019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4A09A2-3FC1-49B1-BA20-829E6939FCB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075A87-30E3-487C-AD43-D3873D4A39B2}"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4A09A2-3FC1-49B1-BA20-829E6939FCB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4A09A2-3FC1-49B1-BA20-829E6939FCB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4A09A2-3FC1-49B1-BA20-829E6939FCB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4A09A2-3FC1-49B1-BA20-829E6939FCB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4A09A2-3FC1-49B1-BA20-829E6939FCB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12/7/2019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12/7/2019</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12/7/2019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12/7/2019</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12/7/2019</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12/7/2019</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12/7/2019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26.png"/><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34.png"/><Relationship Id="rId4" Type="http://schemas.openxmlformats.org/officeDocument/2006/relationships/image" Target="../media/image33.png"/></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37.png"/><Relationship Id="rId4" Type="http://schemas.openxmlformats.org/officeDocument/2006/relationships/image" Target="../media/image3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133600" y="3886200"/>
            <a:ext cx="5257800" cy="1016000"/>
          </a:xfrm>
          <a:prstGeom prst="rect">
            <a:avLst/>
          </a:prstGeom>
          <a:noFill/>
          <a:ln w="9525">
            <a:noFill/>
            <a:miter lim="800000"/>
            <a:headEnd/>
            <a:tailEnd/>
          </a:ln>
        </p:spPr>
        <p:txBody>
          <a:bodyPr>
            <a:spAutoFit/>
          </a:bodyPr>
          <a:lstStyle/>
          <a:p>
            <a:pPr algn="ctr"/>
            <a:r>
              <a:rPr lang="en-US" sz="6000" dirty="0" smtClean="0">
                <a:solidFill>
                  <a:srgbClr val="C00000"/>
                </a:solidFill>
              </a:rPr>
              <a:t>Interference</a:t>
            </a:r>
            <a:endParaRPr lang="en-US" sz="6000" dirty="0">
              <a:solidFill>
                <a:srgbClr val="C00000"/>
              </a:solidFill>
            </a:endParaRPr>
          </a:p>
        </p:txBody>
      </p:sp>
      <p:sp>
        <p:nvSpPr>
          <p:cNvPr id="28675" name="TextBox 2"/>
          <p:cNvSpPr txBox="1">
            <a:spLocks noChangeArrowheads="1"/>
          </p:cNvSpPr>
          <p:nvPr/>
        </p:nvSpPr>
        <p:spPr bwMode="auto">
          <a:xfrm>
            <a:off x="228600" y="228600"/>
            <a:ext cx="8763000" cy="584775"/>
          </a:xfrm>
          <a:prstGeom prst="rect">
            <a:avLst/>
          </a:prstGeom>
          <a:noFill/>
          <a:ln w="9525">
            <a:noFill/>
            <a:miter lim="800000"/>
            <a:headEnd/>
            <a:tailEnd/>
          </a:ln>
        </p:spPr>
        <p:txBody>
          <a:bodyPr>
            <a:spAutoFit/>
          </a:bodyPr>
          <a:lstStyle/>
          <a:p>
            <a:pPr algn="ctr"/>
            <a:r>
              <a:rPr lang="en-US" sz="3200" b="1" dirty="0" err="1">
                <a:solidFill>
                  <a:srgbClr val="C00000"/>
                </a:solidFill>
                <a:latin typeface="Times New Roman" pitchFamily="18" charset="0"/>
                <a:cs typeface="Times New Roman" pitchFamily="18" charset="0"/>
              </a:rPr>
              <a:t>Shri</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Chhatrapati</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Shivaji</a:t>
            </a:r>
            <a:r>
              <a:rPr lang="en-US" sz="3200" b="1" dirty="0">
                <a:solidFill>
                  <a:srgbClr val="C00000"/>
                </a:solidFill>
                <a:latin typeface="Times New Roman" pitchFamily="18" charset="0"/>
                <a:cs typeface="Times New Roman" pitchFamily="18" charset="0"/>
              </a:rPr>
              <a:t> College, </a:t>
            </a:r>
            <a:r>
              <a:rPr lang="en-US" sz="3200" b="1" dirty="0" err="1">
                <a:solidFill>
                  <a:srgbClr val="C00000"/>
                </a:solidFill>
                <a:latin typeface="Times New Roman" pitchFamily="18" charset="0"/>
                <a:cs typeface="Times New Roman" pitchFamily="18" charset="0"/>
              </a:rPr>
              <a:t>Omerga</a:t>
            </a:r>
            <a:endParaRPr lang="en-US" sz="3200" b="1" dirty="0">
              <a:solidFill>
                <a:srgbClr val="C00000"/>
              </a:solidFill>
              <a:latin typeface="Times New Roman" pitchFamily="18" charset="0"/>
              <a:cs typeface="Times New Roman" pitchFamily="18" charset="0"/>
            </a:endParaRPr>
          </a:p>
        </p:txBody>
      </p:sp>
      <p:sp>
        <p:nvSpPr>
          <p:cNvPr id="28676" name="TextBox 3"/>
          <p:cNvSpPr txBox="1">
            <a:spLocks noChangeArrowheads="1"/>
          </p:cNvSpPr>
          <p:nvPr/>
        </p:nvSpPr>
        <p:spPr bwMode="auto">
          <a:xfrm>
            <a:off x="1143000" y="1828800"/>
            <a:ext cx="6248400" cy="1780296"/>
          </a:xfrm>
          <a:prstGeom prst="rect">
            <a:avLst/>
          </a:prstGeom>
          <a:noFill/>
          <a:ln w="9525">
            <a:noFill/>
            <a:miter lim="800000"/>
            <a:headEnd/>
            <a:tailEnd/>
          </a:ln>
        </p:spPr>
        <p:txBody>
          <a:bodyPr>
            <a:spAutoFit/>
          </a:bodyPr>
          <a:lstStyle/>
          <a:p>
            <a:pPr algn="ctr">
              <a:lnSpc>
                <a:spcPct val="250000"/>
              </a:lnSpc>
            </a:pPr>
            <a:r>
              <a:rPr lang="en-US" sz="2400" b="1" dirty="0">
                <a:solidFill>
                  <a:srgbClr val="0070C0"/>
                </a:solidFill>
                <a:latin typeface="Times New Roman" pitchFamily="18" charset="0"/>
                <a:cs typeface="Times New Roman" pitchFamily="18" charset="0"/>
              </a:rPr>
              <a:t>Subject: Physics		Paper No. IV</a:t>
            </a:r>
          </a:p>
          <a:p>
            <a:pPr algn="ctr">
              <a:lnSpc>
                <a:spcPct val="250000"/>
              </a:lnSpc>
            </a:pPr>
            <a:r>
              <a:rPr lang="en-US" sz="2400" b="1" dirty="0">
                <a:solidFill>
                  <a:srgbClr val="0070C0"/>
                </a:solidFill>
                <a:latin typeface="Times New Roman" pitchFamily="18" charset="0"/>
                <a:cs typeface="Times New Roman" pitchFamily="18" charset="0"/>
              </a:rPr>
              <a:t>Class: B. Sc. II Semester </a:t>
            </a:r>
            <a:endParaRPr lang="en-US" sz="2400" b="1" dirty="0">
              <a:latin typeface="Times New Roman" pitchFamily="18" charset="0"/>
              <a:cs typeface="Times New Roman" pitchFamily="18" charset="0"/>
            </a:endParaRPr>
          </a:p>
        </p:txBody>
      </p:sp>
      <p:sp>
        <p:nvSpPr>
          <p:cNvPr id="28677" name="TextBox 4"/>
          <p:cNvSpPr txBox="1">
            <a:spLocks noChangeArrowheads="1"/>
          </p:cNvSpPr>
          <p:nvPr/>
        </p:nvSpPr>
        <p:spPr bwMode="auto">
          <a:xfrm>
            <a:off x="4800600" y="5638800"/>
            <a:ext cx="3962400" cy="584775"/>
          </a:xfrm>
          <a:prstGeom prst="rect">
            <a:avLst/>
          </a:prstGeom>
          <a:noFill/>
          <a:ln w="9525">
            <a:noFill/>
            <a:miter lim="800000"/>
            <a:headEnd/>
            <a:tailEnd/>
          </a:ln>
        </p:spPr>
        <p:txBody>
          <a:bodyPr>
            <a:spAutoFit/>
          </a:bodyPr>
          <a:lstStyle/>
          <a:p>
            <a:r>
              <a:rPr lang="en-US" sz="3200" b="1" dirty="0">
                <a:solidFill>
                  <a:srgbClr val="0070C0"/>
                </a:solidFill>
                <a:latin typeface="Times New Roman" pitchFamily="18" charset="0"/>
                <a:cs typeface="Times New Roman" pitchFamily="18" charset="0"/>
              </a:rPr>
              <a:t>Dr. A. S. </a:t>
            </a:r>
            <a:r>
              <a:rPr lang="en-US" sz="3200" b="1" dirty="0" err="1">
                <a:solidFill>
                  <a:srgbClr val="0070C0"/>
                </a:solidFill>
                <a:latin typeface="Times New Roman" pitchFamily="18" charset="0"/>
                <a:cs typeface="Times New Roman" pitchFamily="18" charset="0"/>
              </a:rPr>
              <a:t>Padampalle</a:t>
            </a:r>
            <a:endParaRPr lang="en-US" sz="3200" b="1" dirty="0">
              <a:solidFill>
                <a:srgbClr val="0070C0"/>
              </a:solidFill>
              <a:latin typeface="Times New Roman" pitchFamily="18" charset="0"/>
              <a:cs typeface="Times New Roman" pitchFamily="18" charset="0"/>
            </a:endParaRPr>
          </a:p>
        </p:txBody>
      </p:sp>
      <p:sp>
        <p:nvSpPr>
          <p:cNvPr id="28678" name="TextBox 5"/>
          <p:cNvSpPr txBox="1">
            <a:spLocks noChangeArrowheads="1"/>
          </p:cNvSpPr>
          <p:nvPr/>
        </p:nvSpPr>
        <p:spPr bwMode="auto">
          <a:xfrm>
            <a:off x="1981200" y="1295400"/>
            <a:ext cx="6172200" cy="523220"/>
          </a:xfrm>
          <a:prstGeom prst="rect">
            <a:avLst/>
          </a:prstGeom>
          <a:noFill/>
          <a:ln w="9525">
            <a:noFill/>
            <a:miter lim="800000"/>
            <a:headEnd/>
            <a:tailEnd/>
          </a:ln>
        </p:spPr>
        <p:txBody>
          <a:bodyPr wrap="square">
            <a:spAutoFit/>
          </a:bodyPr>
          <a:lstStyle/>
          <a:p>
            <a:r>
              <a:rPr lang="en-US" sz="2800" b="1" dirty="0">
                <a:solidFill>
                  <a:srgbClr val="C00000"/>
                </a:solidFill>
                <a:latin typeface="Times New Roman" pitchFamily="18" charset="0"/>
                <a:cs typeface="Times New Roman" pitchFamily="18" charset="0"/>
              </a:rPr>
              <a:t>Dept of Physics and Electronics</a:t>
            </a: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srcRect/>
          <a:stretch>
            <a:fillRect/>
          </a:stretch>
        </p:blipFill>
        <p:spPr bwMode="auto">
          <a:xfrm>
            <a:off x="4352925" y="762000"/>
            <a:ext cx="4791075" cy="2657475"/>
          </a:xfrm>
          <a:prstGeom prst="rect">
            <a:avLst/>
          </a:prstGeom>
          <a:noFill/>
          <a:ln w="9525">
            <a:noFill/>
            <a:miter lim="800000"/>
            <a:headEnd/>
            <a:tailEnd/>
          </a:ln>
          <a:effectLst/>
        </p:spPr>
      </p:pic>
      <p:sp>
        <p:nvSpPr>
          <p:cNvPr id="3" name="Rectangle 2"/>
          <p:cNvSpPr/>
          <p:nvPr/>
        </p:nvSpPr>
        <p:spPr>
          <a:xfrm>
            <a:off x="0" y="0"/>
            <a:ext cx="7473328" cy="523220"/>
          </a:xfrm>
          <a:prstGeom prst="rect">
            <a:avLst/>
          </a:prstGeom>
        </p:spPr>
        <p:txBody>
          <a:bodyPr wrap="none">
            <a:spAutoFit/>
          </a:bodyPr>
          <a:lstStyle/>
          <a:p>
            <a:pPr algn="ctr"/>
            <a:r>
              <a:rPr lang="en-US" sz="2800" b="1" dirty="0" smtClean="0">
                <a:solidFill>
                  <a:srgbClr val="C00000"/>
                </a:solidFill>
                <a:latin typeface="Times New Roman" pitchFamily="18" charset="0"/>
                <a:cs typeface="Times New Roman" pitchFamily="18" charset="0"/>
              </a:rPr>
              <a:t>Interference in Thin Films due to reflected light</a:t>
            </a:r>
            <a:endParaRPr lang="en-US" sz="2800" b="1" dirty="0">
              <a:solidFill>
                <a:srgbClr val="C00000"/>
              </a:solidFill>
              <a:latin typeface="Times New Roman" pitchFamily="18" charset="0"/>
              <a:cs typeface="Times New Roman" pitchFamily="18" charset="0"/>
            </a:endParaRPr>
          </a:p>
        </p:txBody>
      </p:sp>
      <p:sp>
        <p:nvSpPr>
          <p:cNvPr id="4" name="Rectangle 3"/>
          <p:cNvSpPr/>
          <p:nvPr/>
        </p:nvSpPr>
        <p:spPr>
          <a:xfrm>
            <a:off x="0" y="381000"/>
            <a:ext cx="4572000" cy="3000821"/>
          </a:xfrm>
          <a:prstGeom prst="rect">
            <a:avLst/>
          </a:prstGeom>
        </p:spPr>
        <p:txBody>
          <a:bodyPr>
            <a:spAutoFit/>
          </a:bodyPr>
          <a:lstStyle/>
          <a:p>
            <a:pPr algn="just">
              <a:lnSpc>
                <a:spcPct val="150000"/>
              </a:lnSpc>
            </a:pPr>
            <a:r>
              <a:rPr lang="en-US" dirty="0" smtClean="0">
                <a:solidFill>
                  <a:srgbClr val="0070C0"/>
                </a:solidFill>
                <a:latin typeface="Times New Roman" pitchFamily="18" charset="0"/>
                <a:cs typeface="Times New Roman" pitchFamily="18" charset="0"/>
              </a:rPr>
              <a:t>Consider a transparent film of this </a:t>
            </a:r>
            <a:r>
              <a:rPr lang="en-US" i="1" dirty="0" smtClean="0">
                <a:solidFill>
                  <a:srgbClr val="0070C0"/>
                </a:solidFill>
                <a:latin typeface="Times New Roman" pitchFamily="18" charset="0"/>
                <a:cs typeface="Times New Roman" pitchFamily="18" charset="0"/>
              </a:rPr>
              <a:t>t</a:t>
            </a:r>
            <a:r>
              <a:rPr lang="en-US" dirty="0" smtClean="0">
                <a:solidFill>
                  <a:srgbClr val="0070C0"/>
                </a:solidFill>
                <a:latin typeface="Times New Roman" pitchFamily="18" charset="0"/>
                <a:cs typeface="Times New Roman" pitchFamily="18" charset="0"/>
              </a:rPr>
              <a:t> and refractive index </a:t>
            </a:r>
            <a:r>
              <a:rPr lang="en-US" i="1" dirty="0" smtClean="0">
                <a:solidFill>
                  <a:srgbClr val="0070C0"/>
                </a:solidFill>
                <a:latin typeface="Times New Roman" pitchFamily="18" charset="0"/>
                <a:cs typeface="Times New Roman" pitchFamily="18" charset="0"/>
                <a:sym typeface="Symbol"/>
              </a:rPr>
              <a:t> is</a:t>
            </a:r>
            <a:r>
              <a:rPr lang="en-US" dirty="0" smtClean="0">
                <a:solidFill>
                  <a:srgbClr val="0070C0"/>
                </a:solidFill>
                <a:latin typeface="Times New Roman" pitchFamily="18" charset="0"/>
                <a:cs typeface="Times New Roman" pitchFamily="18" charset="0"/>
                <a:sym typeface="Symbol"/>
              </a:rPr>
              <a:t> shown in figure.</a:t>
            </a:r>
          </a:p>
          <a:p>
            <a:pPr algn="just">
              <a:lnSpc>
                <a:spcPct val="150000"/>
              </a:lnSpc>
            </a:pPr>
            <a:r>
              <a:rPr lang="en-US" dirty="0" smtClean="0">
                <a:solidFill>
                  <a:srgbClr val="0070C0"/>
                </a:solidFill>
                <a:latin typeface="Times New Roman" pitchFamily="18" charset="0"/>
                <a:cs typeface="Times New Roman" pitchFamily="18" charset="0"/>
                <a:sym typeface="Symbol"/>
              </a:rPr>
              <a:t>Let SA is incident ray, incident on upper surface of the film. At point A, it is partly refracted along AB. At B part of it is reflected along BC and partly refracted along BR. The ray BC after reflection at C, emerges along DQ.</a:t>
            </a:r>
          </a:p>
        </p:txBody>
      </p:sp>
      <p:sp>
        <p:nvSpPr>
          <p:cNvPr id="5" name="TextBox 4"/>
          <p:cNvSpPr txBox="1"/>
          <p:nvPr/>
        </p:nvSpPr>
        <p:spPr>
          <a:xfrm>
            <a:off x="0" y="3276600"/>
            <a:ext cx="8991600" cy="1338828"/>
          </a:xfrm>
          <a:prstGeom prst="rect">
            <a:avLst/>
          </a:prstGeom>
          <a:noFill/>
        </p:spPr>
        <p:txBody>
          <a:bodyPr wrap="square" rtlCol="0">
            <a:spAutoFit/>
          </a:bodyPr>
          <a:lstStyle/>
          <a:p>
            <a:pPr>
              <a:lnSpc>
                <a:spcPct val="150000"/>
              </a:lnSpc>
            </a:pPr>
            <a:r>
              <a:rPr lang="en-US" dirty="0" smtClean="0">
                <a:solidFill>
                  <a:srgbClr val="FF0000"/>
                </a:solidFill>
                <a:latin typeface="Times New Roman" pitchFamily="18" charset="0"/>
                <a:cs typeface="Times New Roman" pitchFamily="18" charset="0"/>
              </a:rPr>
              <a:t>At B and C reflection takes place at the rarer medium. Hence no phase change occurs. Draw BM normal to CD and DN normal to BR.  </a:t>
            </a:r>
          </a:p>
          <a:p>
            <a:pPr>
              <a:lnSpc>
                <a:spcPct val="150000"/>
              </a:lnSpc>
            </a:pPr>
            <a:r>
              <a:rPr lang="en-US" dirty="0" smtClean="0">
                <a:solidFill>
                  <a:srgbClr val="0070C0"/>
                </a:solidFill>
                <a:latin typeface="Times New Roman" pitchFamily="18" charset="0"/>
                <a:cs typeface="Times New Roman" pitchFamily="18" charset="0"/>
              </a:rPr>
              <a:t>The optical path difference between the ray DQ and BR is given by,</a:t>
            </a:r>
            <a:endParaRPr lang="en-US" dirty="0">
              <a:solidFill>
                <a:srgbClr val="0070C0"/>
              </a:solidFill>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4"/>
          <a:srcRect/>
          <a:stretch>
            <a:fillRect/>
          </a:stretch>
        </p:blipFill>
        <p:spPr bwMode="auto">
          <a:xfrm>
            <a:off x="304800" y="4724400"/>
            <a:ext cx="8091055" cy="213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838200" y="152400"/>
            <a:ext cx="5334000" cy="4980679"/>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1752600" y="5105399"/>
            <a:ext cx="6172200" cy="17235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57200"/>
            <a:ext cx="8534400" cy="707886"/>
          </a:xfrm>
          <a:prstGeom prst="rect">
            <a:avLst/>
          </a:prstGeom>
          <a:noFill/>
        </p:spPr>
        <p:txBody>
          <a:bodyPr wrap="square" rtlCol="0">
            <a:spAutoFit/>
          </a:bodyPr>
          <a:lstStyle/>
          <a:p>
            <a:r>
              <a:rPr lang="en-US" sz="2000" dirty="0" smtClean="0">
                <a:solidFill>
                  <a:srgbClr val="0070C0"/>
                </a:solidFill>
                <a:latin typeface="Times New Roman" pitchFamily="18" charset="0"/>
                <a:cs typeface="Times New Roman" pitchFamily="18" charset="0"/>
              </a:rPr>
              <a:t>(1) If the path difference </a:t>
            </a:r>
            <a:r>
              <a:rPr lang="en-US" sz="2000" i="1" dirty="0" smtClean="0">
                <a:solidFill>
                  <a:srgbClr val="0070C0"/>
                </a:solidFill>
                <a:latin typeface="Times New Roman" pitchFamily="18" charset="0"/>
                <a:cs typeface="Times New Roman" pitchFamily="18" charset="0"/>
              </a:rPr>
              <a:t>x = n</a:t>
            </a:r>
            <a:r>
              <a:rPr lang="en-US" sz="2000" i="1" dirty="0" smtClean="0">
                <a:solidFill>
                  <a:srgbClr val="0070C0"/>
                </a:solidFill>
                <a:latin typeface="Times New Roman" pitchFamily="18" charset="0"/>
                <a:cs typeface="Times New Roman" pitchFamily="18" charset="0"/>
                <a:sym typeface="Symbol"/>
              </a:rPr>
              <a:t> , where n = 0, 1, 2, 3 …………etc. </a:t>
            </a:r>
            <a:r>
              <a:rPr lang="en-US" sz="2000" dirty="0" smtClean="0">
                <a:solidFill>
                  <a:srgbClr val="0070C0"/>
                </a:solidFill>
                <a:latin typeface="Times New Roman" pitchFamily="18" charset="0"/>
                <a:cs typeface="Times New Roman" pitchFamily="18" charset="0"/>
                <a:sym typeface="Symbol"/>
              </a:rPr>
              <a:t>constructive interference takes place and the film appears bright.</a:t>
            </a:r>
            <a:endParaRPr lang="en-US" sz="2000" dirty="0">
              <a:solidFill>
                <a:srgbClr val="0070C0"/>
              </a:solidFill>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3"/>
          <a:srcRect/>
          <a:stretch>
            <a:fillRect/>
          </a:stretch>
        </p:blipFill>
        <p:spPr bwMode="auto">
          <a:xfrm>
            <a:off x="2667000" y="1219200"/>
            <a:ext cx="1807535" cy="457200"/>
          </a:xfrm>
          <a:prstGeom prst="rect">
            <a:avLst/>
          </a:prstGeom>
          <a:noFill/>
          <a:ln w="9525">
            <a:noFill/>
            <a:miter lim="800000"/>
            <a:headEnd/>
            <a:tailEnd/>
          </a:ln>
          <a:effectLst/>
        </p:spPr>
      </p:pic>
      <p:sp>
        <p:nvSpPr>
          <p:cNvPr id="7" name="TextBox 6"/>
          <p:cNvSpPr txBox="1"/>
          <p:nvPr/>
        </p:nvSpPr>
        <p:spPr>
          <a:xfrm>
            <a:off x="4495800" y="1219200"/>
            <a:ext cx="3886200" cy="381000"/>
          </a:xfrm>
          <a:prstGeom prst="rect">
            <a:avLst/>
          </a:prstGeom>
          <a:noFill/>
        </p:spPr>
        <p:txBody>
          <a:bodyPr wrap="square" rtlCol="0">
            <a:spAutoFit/>
          </a:bodyPr>
          <a:lstStyle/>
          <a:p>
            <a:r>
              <a:rPr lang="en-US" i="1" dirty="0" smtClean="0">
                <a:solidFill>
                  <a:srgbClr val="0070C0"/>
                </a:solidFill>
                <a:latin typeface="Times New Roman" pitchFamily="18" charset="0"/>
                <a:cs typeface="Times New Roman" pitchFamily="18" charset="0"/>
                <a:sym typeface="Symbol"/>
              </a:rPr>
              <a:t>		</a:t>
            </a:r>
            <a:r>
              <a:rPr lang="en-US" i="1" dirty="0" smtClean="0">
                <a:latin typeface="Times New Roman" pitchFamily="18" charset="0"/>
                <a:cs typeface="Times New Roman" pitchFamily="18" charset="0"/>
                <a:sym typeface="Symbol"/>
              </a:rPr>
              <a:t>(4)</a:t>
            </a:r>
            <a:endParaRPr lang="en-US" dirty="0"/>
          </a:p>
        </p:txBody>
      </p:sp>
      <p:sp>
        <p:nvSpPr>
          <p:cNvPr id="8" name="TextBox 7"/>
          <p:cNvSpPr txBox="1"/>
          <p:nvPr/>
        </p:nvSpPr>
        <p:spPr>
          <a:xfrm>
            <a:off x="304800" y="1828800"/>
            <a:ext cx="7086600" cy="400110"/>
          </a:xfrm>
          <a:prstGeom prst="rect">
            <a:avLst/>
          </a:prstGeom>
          <a:noFill/>
        </p:spPr>
        <p:txBody>
          <a:bodyPr wrap="square" rtlCol="0">
            <a:spAutoFit/>
          </a:bodyPr>
          <a:lstStyle/>
          <a:p>
            <a:r>
              <a:rPr lang="en-US" sz="2000" i="1" dirty="0" smtClean="0">
                <a:solidFill>
                  <a:srgbClr val="0070C0"/>
                </a:solidFill>
                <a:latin typeface="Times New Roman" pitchFamily="18" charset="0"/>
                <a:cs typeface="Times New Roman" pitchFamily="18" charset="0"/>
                <a:sym typeface="Symbol"/>
              </a:rPr>
              <a:t>where n = 0, 1, 2, 3 …………</a:t>
            </a:r>
            <a:endParaRPr lang="en-US" sz="2000" dirty="0"/>
          </a:p>
        </p:txBody>
      </p:sp>
      <p:sp>
        <p:nvSpPr>
          <p:cNvPr id="9" name="TextBox 8"/>
          <p:cNvSpPr txBox="1"/>
          <p:nvPr/>
        </p:nvSpPr>
        <p:spPr>
          <a:xfrm>
            <a:off x="152400" y="2286000"/>
            <a:ext cx="8382000" cy="959430"/>
          </a:xfrm>
          <a:prstGeom prst="rect">
            <a:avLst/>
          </a:prstGeom>
          <a:noFill/>
        </p:spPr>
        <p:txBody>
          <a:bodyPr wrap="square" rtlCol="0">
            <a:spAutoFit/>
          </a:bodyPr>
          <a:lstStyle/>
          <a:p>
            <a:pPr>
              <a:lnSpc>
                <a:spcPct val="150000"/>
              </a:lnSpc>
            </a:pPr>
            <a:r>
              <a:rPr lang="en-US" sz="2000" dirty="0" smtClean="0">
                <a:solidFill>
                  <a:srgbClr val="0070C0"/>
                </a:solidFill>
                <a:latin typeface="Times New Roman" pitchFamily="18" charset="0"/>
                <a:cs typeface="Times New Roman" pitchFamily="18" charset="0"/>
              </a:rPr>
              <a:t>(2) If the path difference </a:t>
            </a:r>
            <a:r>
              <a:rPr lang="en-US" sz="2000" i="1" dirty="0" smtClean="0">
                <a:solidFill>
                  <a:srgbClr val="0070C0"/>
                </a:solidFill>
                <a:latin typeface="Times New Roman" pitchFamily="18" charset="0"/>
                <a:cs typeface="Times New Roman" pitchFamily="18" charset="0"/>
              </a:rPr>
              <a:t>x = (2n+1)</a:t>
            </a:r>
            <a:r>
              <a:rPr lang="en-US" sz="2000" i="1" dirty="0" smtClean="0">
                <a:solidFill>
                  <a:srgbClr val="0070C0"/>
                </a:solidFill>
                <a:latin typeface="Times New Roman" pitchFamily="18" charset="0"/>
                <a:cs typeface="Times New Roman" pitchFamily="18" charset="0"/>
                <a:sym typeface="Symbol"/>
              </a:rPr>
              <a:t>/2 , where n = 0, 1, 2, 3 …………etc. des</a:t>
            </a:r>
            <a:r>
              <a:rPr lang="en-US" sz="2000" dirty="0" smtClean="0">
                <a:solidFill>
                  <a:srgbClr val="0070C0"/>
                </a:solidFill>
                <a:latin typeface="Times New Roman" pitchFamily="18" charset="0"/>
                <a:cs typeface="Times New Roman" pitchFamily="18" charset="0"/>
                <a:sym typeface="Symbol"/>
              </a:rPr>
              <a:t>tructive interference takes place and the film appears dark.</a:t>
            </a:r>
            <a:endParaRPr lang="en-US" sz="2000" dirty="0"/>
          </a:p>
        </p:txBody>
      </p:sp>
      <p:pic>
        <p:nvPicPr>
          <p:cNvPr id="3076" name="Picture 4"/>
          <p:cNvPicPr>
            <a:picLocks noChangeAspect="1" noChangeArrowheads="1"/>
          </p:cNvPicPr>
          <p:nvPr/>
        </p:nvPicPr>
        <p:blipFill>
          <a:blip r:embed="rId4"/>
          <a:srcRect/>
          <a:stretch>
            <a:fillRect/>
          </a:stretch>
        </p:blipFill>
        <p:spPr bwMode="auto">
          <a:xfrm>
            <a:off x="2209800" y="3581400"/>
            <a:ext cx="2552700" cy="778790"/>
          </a:xfrm>
          <a:prstGeom prst="rect">
            <a:avLst/>
          </a:prstGeom>
          <a:noFill/>
          <a:ln w="9525">
            <a:noFill/>
            <a:miter lim="800000"/>
            <a:headEnd/>
            <a:tailEnd/>
          </a:ln>
          <a:effectLst/>
        </p:spPr>
      </p:pic>
      <p:sp>
        <p:nvSpPr>
          <p:cNvPr id="11" name="Rectangle 10"/>
          <p:cNvSpPr/>
          <p:nvPr/>
        </p:nvSpPr>
        <p:spPr>
          <a:xfrm>
            <a:off x="457200" y="5029200"/>
            <a:ext cx="3167983" cy="400110"/>
          </a:xfrm>
          <a:prstGeom prst="rect">
            <a:avLst/>
          </a:prstGeom>
        </p:spPr>
        <p:txBody>
          <a:bodyPr wrap="none">
            <a:spAutoFit/>
          </a:bodyPr>
          <a:lstStyle/>
          <a:p>
            <a:r>
              <a:rPr lang="en-US" sz="2000" i="1" dirty="0" smtClean="0">
                <a:solidFill>
                  <a:srgbClr val="0070C0"/>
                </a:solidFill>
                <a:latin typeface="Times New Roman" pitchFamily="18" charset="0"/>
                <a:cs typeface="Times New Roman" pitchFamily="18" charset="0"/>
                <a:sym typeface="Symbol"/>
              </a:rPr>
              <a:t>where n = 0, 1, 2, 3 …………</a:t>
            </a:r>
            <a:endParaRPr lang="en-US" sz="2000" dirty="0"/>
          </a:p>
        </p:txBody>
      </p:sp>
      <p:sp>
        <p:nvSpPr>
          <p:cNvPr id="12" name="TextBox 11"/>
          <p:cNvSpPr txBox="1"/>
          <p:nvPr/>
        </p:nvSpPr>
        <p:spPr>
          <a:xfrm>
            <a:off x="6248400" y="3733800"/>
            <a:ext cx="533400" cy="381000"/>
          </a:xfrm>
          <a:prstGeom prst="rect">
            <a:avLst/>
          </a:prstGeom>
          <a:noFill/>
        </p:spPr>
        <p:txBody>
          <a:bodyPr wrap="square" rtlCol="0">
            <a:spAutoFit/>
          </a:bodyPr>
          <a:lstStyle/>
          <a:p>
            <a:r>
              <a:rPr lang="en-US" dirty="0" smtClean="0"/>
              <a:t>(5)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372600" cy="523220"/>
          </a:xfrm>
          <a:prstGeom prst="rect">
            <a:avLst/>
          </a:prstGeom>
          <a:noFill/>
        </p:spPr>
        <p:txBody>
          <a:bodyPr wrap="square" rtlCol="0">
            <a:spAutoFit/>
          </a:bodyPr>
          <a:lstStyle/>
          <a:p>
            <a:r>
              <a:rPr lang="en-US" sz="2800" b="1" dirty="0" smtClean="0">
                <a:solidFill>
                  <a:srgbClr val="C00000"/>
                </a:solidFill>
                <a:latin typeface="Times New Roman" pitchFamily="18" charset="0"/>
                <a:cs typeface="Times New Roman" pitchFamily="18" charset="0"/>
              </a:rPr>
              <a:t>Fringes produced by a Wedge-Shaped Thin Film</a:t>
            </a:r>
            <a:endParaRPr lang="en-US" sz="2800" b="1" dirty="0">
              <a:solidFill>
                <a:srgbClr val="C00000"/>
              </a:solidFill>
              <a:latin typeface="Times New Roman" pitchFamily="18" charset="0"/>
              <a:cs typeface="Times New Roman" pitchFamily="18" charset="0"/>
            </a:endParaRPr>
          </a:p>
        </p:txBody>
      </p:sp>
      <p:sp>
        <p:nvSpPr>
          <p:cNvPr id="3" name="TextBox 2"/>
          <p:cNvSpPr txBox="1"/>
          <p:nvPr/>
        </p:nvSpPr>
        <p:spPr>
          <a:xfrm>
            <a:off x="0" y="685800"/>
            <a:ext cx="8839200" cy="1631216"/>
          </a:xfrm>
          <a:prstGeom prst="rect">
            <a:avLst/>
          </a:prstGeom>
          <a:noFill/>
        </p:spPr>
        <p:txBody>
          <a:bodyPr wrap="square" rtlCol="0">
            <a:spAutoFit/>
          </a:bodyPr>
          <a:lstStyle/>
          <a:p>
            <a:pPr algn="just"/>
            <a:r>
              <a:rPr lang="en-US" sz="2000" dirty="0" smtClean="0">
                <a:solidFill>
                  <a:srgbClr val="0070C0"/>
                </a:solidFill>
                <a:latin typeface="Times New Roman" pitchFamily="18" charset="0"/>
                <a:cs typeface="Times New Roman" pitchFamily="18" charset="0"/>
              </a:rPr>
              <a:t>Consider two plane surfaces OA and OB inclined at an angle </a:t>
            </a:r>
            <a:r>
              <a:rPr lang="en-US" sz="2000" dirty="0" smtClean="0">
                <a:solidFill>
                  <a:srgbClr val="0070C0"/>
                </a:solidFill>
                <a:latin typeface="Times New Roman" pitchFamily="18" charset="0"/>
                <a:cs typeface="Times New Roman" pitchFamily="18" charset="0"/>
                <a:sym typeface="Symbol"/>
              </a:rPr>
              <a:t>and enclosing a wedge-shaped air film. The thickness of the air film increases from O to A. </a:t>
            </a:r>
          </a:p>
          <a:p>
            <a:pPr algn="just"/>
            <a:r>
              <a:rPr lang="en-US" sz="2000" dirty="0" smtClean="0">
                <a:solidFill>
                  <a:srgbClr val="FF0000"/>
                </a:solidFill>
                <a:latin typeface="Times New Roman" pitchFamily="18" charset="0"/>
                <a:cs typeface="Times New Roman" pitchFamily="18" charset="0"/>
                <a:sym typeface="Symbol"/>
              </a:rPr>
              <a:t>When the air film is viewed with reflected monochromatic light, a system of equidistant interference fringes are observed which are parallel to the line of intersection of two surfaces.</a:t>
            </a:r>
          </a:p>
        </p:txBody>
      </p:sp>
      <p:pic>
        <p:nvPicPr>
          <p:cNvPr id="1027" name="Picture 3"/>
          <p:cNvPicPr>
            <a:picLocks noChangeAspect="1" noChangeArrowheads="1"/>
          </p:cNvPicPr>
          <p:nvPr/>
        </p:nvPicPr>
        <p:blipFill>
          <a:blip r:embed="rId3"/>
          <a:srcRect/>
          <a:stretch>
            <a:fillRect/>
          </a:stretch>
        </p:blipFill>
        <p:spPr bwMode="auto">
          <a:xfrm>
            <a:off x="4953000" y="1905000"/>
            <a:ext cx="3924300" cy="3457575"/>
          </a:xfrm>
          <a:prstGeom prst="rect">
            <a:avLst/>
          </a:prstGeom>
          <a:noFill/>
          <a:ln w="9525">
            <a:noFill/>
            <a:miter lim="800000"/>
            <a:headEnd/>
            <a:tailEnd/>
          </a:ln>
          <a:effectLst/>
        </p:spPr>
      </p:pic>
      <p:sp>
        <p:nvSpPr>
          <p:cNvPr id="8" name="TextBox 7"/>
          <p:cNvSpPr txBox="1"/>
          <p:nvPr/>
        </p:nvSpPr>
        <p:spPr>
          <a:xfrm>
            <a:off x="0" y="2362200"/>
            <a:ext cx="4724400" cy="1015663"/>
          </a:xfrm>
          <a:prstGeom prst="rect">
            <a:avLst/>
          </a:prstGeom>
          <a:noFill/>
        </p:spPr>
        <p:txBody>
          <a:bodyPr wrap="square" rtlCol="0">
            <a:spAutoFit/>
          </a:bodyPr>
          <a:lstStyle/>
          <a:p>
            <a:pPr algn="just"/>
            <a:r>
              <a:rPr lang="en-US" sz="2000" dirty="0" smtClean="0">
                <a:solidFill>
                  <a:srgbClr val="0070C0"/>
                </a:solidFill>
                <a:latin typeface="Times New Roman" pitchFamily="18" charset="0"/>
                <a:cs typeface="Times New Roman" pitchFamily="18" charset="0"/>
                <a:sym typeface="Symbol"/>
              </a:rPr>
              <a:t>The interfering rays do not enter the eye parallel to each other but they appear to diverge from a point near the film.</a:t>
            </a:r>
            <a:endParaRPr lang="en-US" sz="2000" dirty="0">
              <a:solidFill>
                <a:srgbClr val="0070C0"/>
              </a:solidFill>
              <a:latin typeface="Times New Roman" pitchFamily="18" charset="0"/>
              <a:cs typeface="Times New Roman" pitchFamily="18" charset="0"/>
            </a:endParaRPr>
          </a:p>
        </p:txBody>
      </p:sp>
      <p:sp>
        <p:nvSpPr>
          <p:cNvPr id="9" name="TextBox 8"/>
          <p:cNvSpPr txBox="1"/>
          <p:nvPr/>
        </p:nvSpPr>
        <p:spPr>
          <a:xfrm>
            <a:off x="152400" y="3505200"/>
            <a:ext cx="4343400" cy="1938992"/>
          </a:xfrm>
          <a:prstGeom prst="rect">
            <a:avLst/>
          </a:prstGeom>
          <a:noFill/>
        </p:spPr>
        <p:txBody>
          <a:bodyPr wrap="square" rtlCol="0">
            <a:spAutoFit/>
          </a:bodyPr>
          <a:lstStyle/>
          <a:p>
            <a:r>
              <a:rPr lang="en-US" sz="2000" dirty="0" smtClean="0">
                <a:solidFill>
                  <a:srgbClr val="FF0000"/>
                </a:solidFill>
                <a:latin typeface="Times New Roman" pitchFamily="18" charset="0"/>
                <a:cs typeface="Times New Roman" pitchFamily="18" charset="0"/>
              </a:rPr>
              <a:t>Suppose nth bright fringe occurs at </a:t>
            </a:r>
            <a:r>
              <a:rPr lang="en-US" sz="2000" dirty="0" err="1" smtClean="0">
                <a:solidFill>
                  <a:srgbClr val="FF0000"/>
                </a:solidFill>
                <a:latin typeface="Times New Roman" pitchFamily="18" charset="0"/>
                <a:cs typeface="Times New Roman" pitchFamily="18" charset="0"/>
              </a:rPr>
              <a:t>P</a:t>
            </a:r>
            <a:r>
              <a:rPr lang="en-US" sz="2000" baseline="-25000" dirty="0" err="1" smtClean="0">
                <a:solidFill>
                  <a:srgbClr val="FF0000"/>
                </a:solidFill>
                <a:latin typeface="Times New Roman" pitchFamily="18" charset="0"/>
                <a:cs typeface="Times New Roman" pitchFamily="18" charset="0"/>
              </a:rPr>
              <a:t>n</a:t>
            </a:r>
            <a:r>
              <a:rPr lang="en-US" sz="2000" dirty="0" smtClean="0">
                <a:solidFill>
                  <a:srgbClr val="FF0000"/>
                </a:solidFill>
                <a:latin typeface="Times New Roman" pitchFamily="18" charset="0"/>
                <a:cs typeface="Times New Roman" pitchFamily="18" charset="0"/>
              </a:rPr>
              <a:t> as shown in Fig. b. The thickness of the air film at  </a:t>
            </a:r>
            <a:r>
              <a:rPr lang="en-US" sz="2000" dirty="0" err="1" smtClean="0">
                <a:solidFill>
                  <a:srgbClr val="FF0000"/>
                </a:solidFill>
                <a:latin typeface="Times New Roman" pitchFamily="18" charset="0"/>
                <a:cs typeface="Times New Roman" pitchFamily="18" charset="0"/>
              </a:rPr>
              <a:t>P</a:t>
            </a:r>
            <a:r>
              <a:rPr lang="en-US" sz="2000" baseline="-25000" dirty="0" err="1" smtClean="0">
                <a:solidFill>
                  <a:srgbClr val="FF0000"/>
                </a:solidFill>
                <a:latin typeface="Times New Roman" pitchFamily="18" charset="0"/>
                <a:cs typeface="Times New Roman" pitchFamily="18" charset="0"/>
              </a:rPr>
              <a:t>n</a:t>
            </a:r>
            <a:r>
              <a:rPr lang="en-US" sz="2000" dirty="0" smtClean="0">
                <a:solidFill>
                  <a:srgbClr val="FF0000"/>
                </a:solidFill>
                <a:latin typeface="Times New Roman" pitchFamily="18" charset="0"/>
                <a:cs typeface="Times New Roman" pitchFamily="18" charset="0"/>
              </a:rPr>
              <a:t> = </a:t>
            </a:r>
            <a:r>
              <a:rPr lang="en-US" sz="2000" dirty="0" err="1" smtClean="0">
                <a:solidFill>
                  <a:srgbClr val="FF0000"/>
                </a:solidFill>
                <a:latin typeface="Times New Roman" pitchFamily="18" charset="0"/>
                <a:cs typeface="Times New Roman" pitchFamily="18" charset="0"/>
              </a:rPr>
              <a:t>P</a:t>
            </a:r>
            <a:r>
              <a:rPr lang="en-US" sz="2000" baseline="-25000" dirty="0" err="1" smtClean="0">
                <a:solidFill>
                  <a:srgbClr val="FF0000"/>
                </a:solidFill>
                <a:latin typeface="Times New Roman" pitchFamily="18" charset="0"/>
                <a:cs typeface="Times New Roman" pitchFamily="18" charset="0"/>
              </a:rPr>
              <a:t>n</a:t>
            </a:r>
            <a:r>
              <a:rPr lang="en-US" sz="2000" dirty="0" err="1" smtClean="0">
                <a:solidFill>
                  <a:srgbClr val="FF0000"/>
                </a:solidFill>
                <a:latin typeface="Times New Roman" pitchFamily="18" charset="0"/>
                <a:cs typeface="Times New Roman" pitchFamily="18" charset="0"/>
              </a:rPr>
              <a:t>Q</a:t>
            </a:r>
            <a:r>
              <a:rPr lang="en-US" sz="2000" baseline="-25000" dirty="0" err="1" smtClean="0">
                <a:solidFill>
                  <a:srgbClr val="FF0000"/>
                </a:solidFill>
                <a:latin typeface="Times New Roman" pitchFamily="18" charset="0"/>
                <a:cs typeface="Times New Roman" pitchFamily="18" charset="0"/>
              </a:rPr>
              <a:t>n</a:t>
            </a:r>
            <a:r>
              <a:rPr lang="en-US" sz="2000" baseline="-25000" dirty="0" smtClean="0">
                <a:solidFill>
                  <a:srgbClr val="FF0000"/>
                </a:solidFill>
                <a:latin typeface="Times New Roman" pitchFamily="18" charset="0"/>
                <a:cs typeface="Times New Roman" pitchFamily="18" charset="0"/>
              </a:rPr>
              <a:t>.  </a:t>
            </a:r>
          </a:p>
          <a:p>
            <a:r>
              <a:rPr lang="en-US" sz="2000" dirty="0" smtClean="0">
                <a:solidFill>
                  <a:srgbClr val="0070C0"/>
                </a:solidFill>
                <a:latin typeface="Times New Roman" pitchFamily="18" charset="0"/>
                <a:cs typeface="Times New Roman" pitchFamily="18" charset="0"/>
              </a:rPr>
              <a:t>Applying the relation for bright fringes, </a:t>
            </a:r>
          </a:p>
          <a:p>
            <a:r>
              <a:rPr lang="en-US" sz="2000" dirty="0" smtClean="0">
                <a:solidFill>
                  <a:srgbClr val="0070C0"/>
                </a:solidFill>
                <a:latin typeface="Times New Roman" pitchFamily="18" charset="0"/>
                <a:cs typeface="Times New Roman" pitchFamily="18" charset="0"/>
              </a:rPr>
              <a:t>The optical path difference for reflected light is, </a:t>
            </a:r>
            <a:endParaRPr lang="en-US" sz="2000" dirty="0">
              <a:solidFill>
                <a:srgbClr val="0070C0"/>
              </a:solidFill>
              <a:latin typeface="Times New Roman" pitchFamily="18" charset="0"/>
              <a:cs typeface="Times New Roman" pitchFamily="18" charset="0"/>
            </a:endParaRPr>
          </a:p>
        </p:txBody>
      </p:sp>
      <p:pic>
        <p:nvPicPr>
          <p:cNvPr id="10" name="Picture 4"/>
          <p:cNvPicPr>
            <a:picLocks noChangeAspect="1" noChangeArrowheads="1"/>
          </p:cNvPicPr>
          <p:nvPr/>
        </p:nvPicPr>
        <p:blipFill>
          <a:blip r:embed="rId4"/>
          <a:srcRect/>
          <a:stretch>
            <a:fillRect/>
          </a:stretch>
        </p:blipFill>
        <p:spPr bwMode="auto">
          <a:xfrm>
            <a:off x="1295400" y="5334000"/>
            <a:ext cx="2552700" cy="778790"/>
          </a:xfrm>
          <a:prstGeom prst="rect">
            <a:avLst/>
          </a:prstGeom>
          <a:noFill/>
          <a:ln w="9525">
            <a:noFill/>
            <a:miter lim="800000"/>
            <a:headEnd/>
            <a:tailEnd/>
          </a:ln>
          <a:effectLst/>
        </p:spPr>
      </p:pic>
      <p:sp>
        <p:nvSpPr>
          <p:cNvPr id="11" name="Rectangle 10"/>
          <p:cNvSpPr/>
          <p:nvPr/>
        </p:nvSpPr>
        <p:spPr>
          <a:xfrm>
            <a:off x="1219200" y="6172200"/>
            <a:ext cx="2870722" cy="369332"/>
          </a:xfrm>
          <a:prstGeom prst="rect">
            <a:avLst/>
          </a:prstGeom>
        </p:spPr>
        <p:txBody>
          <a:bodyPr wrap="none">
            <a:spAutoFit/>
          </a:bodyPr>
          <a:lstStyle/>
          <a:p>
            <a:r>
              <a:rPr lang="en-US" i="1" dirty="0" smtClean="0">
                <a:solidFill>
                  <a:srgbClr val="0070C0"/>
                </a:solidFill>
                <a:latin typeface="Times New Roman" pitchFamily="18" charset="0"/>
                <a:cs typeface="Times New Roman" pitchFamily="18" charset="0"/>
                <a:sym typeface="Symbol"/>
              </a:rPr>
              <a:t>where n = 0, 1, 2, 3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3"/>
          <a:srcRect/>
          <a:stretch>
            <a:fillRect/>
          </a:stretch>
        </p:blipFill>
        <p:spPr bwMode="auto">
          <a:xfrm>
            <a:off x="5105400" y="0"/>
            <a:ext cx="3836305" cy="3276600"/>
          </a:xfrm>
          <a:prstGeom prst="rect">
            <a:avLst/>
          </a:prstGeom>
          <a:noFill/>
          <a:ln w="9525">
            <a:noFill/>
            <a:miter lim="800000"/>
            <a:headEnd/>
            <a:tailEnd/>
          </a:ln>
          <a:effectLst/>
        </p:spPr>
      </p:pic>
      <p:sp>
        <p:nvSpPr>
          <p:cNvPr id="3" name="TextBox 2"/>
          <p:cNvSpPr txBox="1"/>
          <p:nvPr/>
        </p:nvSpPr>
        <p:spPr>
          <a:xfrm>
            <a:off x="0" y="0"/>
            <a:ext cx="4800600" cy="707886"/>
          </a:xfrm>
          <a:prstGeom prst="rect">
            <a:avLst/>
          </a:prstGeom>
          <a:noFill/>
        </p:spPr>
        <p:txBody>
          <a:bodyPr wrap="square" rtlCol="0">
            <a:spAutoFit/>
          </a:bodyPr>
          <a:lstStyle/>
          <a:p>
            <a:r>
              <a:rPr lang="en-US" sz="2000" i="1" dirty="0" smtClean="0">
                <a:latin typeface="Times New Roman" pitchFamily="18" charset="0"/>
                <a:cs typeface="Times New Roman" pitchFamily="18" charset="0"/>
              </a:rPr>
              <a:t>As angle of incidence is small, </a:t>
            </a:r>
            <a:r>
              <a:rPr lang="en-US" sz="2000" i="1" dirty="0" err="1" smtClean="0">
                <a:latin typeface="Times New Roman" pitchFamily="18" charset="0"/>
                <a:cs typeface="Times New Roman" pitchFamily="18" charset="0"/>
              </a:rPr>
              <a:t>cosr</a:t>
            </a:r>
            <a:r>
              <a:rPr lang="en-US" sz="2000" i="1" dirty="0" smtClean="0">
                <a:latin typeface="Times New Roman" pitchFamily="18" charset="0"/>
                <a:cs typeface="Times New Roman" pitchFamily="18" charset="0"/>
              </a:rPr>
              <a:t> = 1.</a:t>
            </a:r>
          </a:p>
          <a:p>
            <a:r>
              <a:rPr lang="en-US" sz="2000" i="1" dirty="0" smtClean="0">
                <a:latin typeface="Times New Roman" pitchFamily="18" charset="0"/>
                <a:cs typeface="Times New Roman" pitchFamily="18" charset="0"/>
              </a:rPr>
              <a:t>For air, </a:t>
            </a:r>
            <a:r>
              <a:rPr lang="en-US" sz="2000" i="1" dirty="0" smtClean="0">
                <a:latin typeface="Times New Roman" pitchFamily="18" charset="0"/>
                <a:cs typeface="Times New Roman" pitchFamily="18" charset="0"/>
                <a:sym typeface="Symbol"/>
              </a:rPr>
              <a:t> = 1 and t = </a:t>
            </a:r>
            <a:r>
              <a:rPr lang="en-US" sz="2000" i="1" dirty="0" err="1" smtClean="0">
                <a:latin typeface="Times New Roman" pitchFamily="18" charset="0"/>
                <a:cs typeface="Times New Roman" pitchFamily="18" charset="0"/>
                <a:sym typeface="Symbol"/>
              </a:rPr>
              <a:t>P</a:t>
            </a:r>
            <a:r>
              <a:rPr lang="en-US" sz="2000" i="1" baseline="-25000" dirty="0" err="1" smtClean="0">
                <a:latin typeface="Times New Roman" pitchFamily="18" charset="0"/>
                <a:cs typeface="Times New Roman" pitchFamily="18" charset="0"/>
                <a:sym typeface="Symbol"/>
              </a:rPr>
              <a:t>n</a:t>
            </a:r>
            <a:r>
              <a:rPr lang="en-US" sz="2000" i="1" dirty="0" err="1" smtClean="0">
                <a:latin typeface="Times New Roman" pitchFamily="18" charset="0"/>
                <a:cs typeface="Times New Roman" pitchFamily="18" charset="0"/>
                <a:sym typeface="Symbol"/>
              </a:rPr>
              <a:t>Q</a:t>
            </a:r>
            <a:r>
              <a:rPr lang="en-US" sz="2000" i="1" baseline="-25000" dirty="0" err="1" smtClean="0">
                <a:latin typeface="Times New Roman" pitchFamily="18" charset="0"/>
                <a:cs typeface="Times New Roman" pitchFamily="18" charset="0"/>
                <a:sym typeface="Symbol"/>
              </a:rPr>
              <a:t>n</a:t>
            </a:r>
            <a:endParaRPr lang="en-US" sz="2000" i="1" baseline="-25000" dirty="0">
              <a:latin typeface="Times New Roman" pitchFamily="18" charset="0"/>
              <a:cs typeface="Times New Roman" pitchFamily="18" charset="0"/>
            </a:endParaRPr>
          </a:p>
        </p:txBody>
      </p:sp>
      <p:sp>
        <p:nvSpPr>
          <p:cNvPr id="4" name="TextBox 3"/>
          <p:cNvSpPr txBox="1"/>
          <p:nvPr/>
        </p:nvSpPr>
        <p:spPr>
          <a:xfrm>
            <a:off x="0" y="838200"/>
            <a:ext cx="4419600" cy="369332"/>
          </a:xfrm>
          <a:prstGeom prst="rect">
            <a:avLst/>
          </a:prstGeom>
          <a:noFill/>
        </p:spPr>
        <p:txBody>
          <a:bodyPr wrap="square" rtlCol="0">
            <a:spAutoFit/>
          </a:bodyPr>
          <a:lstStyle/>
          <a:p>
            <a:r>
              <a:rPr lang="en-US" dirty="0" smtClean="0">
                <a:sym typeface="Symbol"/>
              </a:rPr>
              <a:t> </a:t>
            </a:r>
            <a:endParaRPr lang="en-US" dirty="0"/>
          </a:p>
        </p:txBody>
      </p:sp>
      <p:pic>
        <p:nvPicPr>
          <p:cNvPr id="2050" name="Picture 2"/>
          <p:cNvPicPr>
            <a:picLocks noChangeAspect="1" noChangeArrowheads="1"/>
          </p:cNvPicPr>
          <p:nvPr/>
        </p:nvPicPr>
        <p:blipFill>
          <a:blip r:embed="rId4"/>
          <a:srcRect/>
          <a:stretch>
            <a:fillRect/>
          </a:stretch>
        </p:blipFill>
        <p:spPr bwMode="auto">
          <a:xfrm>
            <a:off x="1143000" y="762000"/>
            <a:ext cx="3298371" cy="1676400"/>
          </a:xfrm>
          <a:prstGeom prst="rect">
            <a:avLst/>
          </a:prstGeom>
          <a:noFill/>
          <a:ln w="9525">
            <a:noFill/>
            <a:miter lim="800000"/>
            <a:headEnd/>
            <a:tailEnd/>
          </a:ln>
          <a:effectLst/>
        </p:spPr>
      </p:pic>
      <p:sp>
        <p:nvSpPr>
          <p:cNvPr id="6" name="TextBox 5"/>
          <p:cNvSpPr txBox="1"/>
          <p:nvPr/>
        </p:nvSpPr>
        <p:spPr>
          <a:xfrm>
            <a:off x="3886200" y="1676400"/>
            <a:ext cx="1143000" cy="369332"/>
          </a:xfrm>
          <a:prstGeom prst="rect">
            <a:avLst/>
          </a:prstGeom>
          <a:noFill/>
        </p:spPr>
        <p:txBody>
          <a:bodyPr wrap="square" rtlCol="0">
            <a:spAutoFit/>
          </a:bodyPr>
          <a:lstStyle/>
          <a:p>
            <a:r>
              <a:rPr lang="en-US" dirty="0" smtClean="0"/>
              <a:t>	</a:t>
            </a:r>
            <a:endParaRPr lang="en-US" dirty="0"/>
          </a:p>
        </p:txBody>
      </p:sp>
      <p:sp>
        <p:nvSpPr>
          <p:cNvPr id="7" name="TextBox 6"/>
          <p:cNvSpPr txBox="1"/>
          <p:nvPr/>
        </p:nvSpPr>
        <p:spPr>
          <a:xfrm>
            <a:off x="0" y="2286000"/>
            <a:ext cx="5867400" cy="369332"/>
          </a:xfrm>
          <a:prstGeom prst="rect">
            <a:avLst/>
          </a:prstGeom>
          <a:noFill/>
        </p:spPr>
        <p:txBody>
          <a:bodyPr wrap="square" rtlCol="0">
            <a:spAutoFit/>
          </a:bodyPr>
          <a:lstStyle/>
          <a:p>
            <a:r>
              <a:rPr lang="en-US" dirty="0" smtClean="0"/>
              <a:t>The next bright fringe (n+1) will occur at Pn+1, such that</a:t>
            </a:r>
            <a:endParaRPr lang="en-US" dirty="0"/>
          </a:p>
        </p:txBody>
      </p:sp>
      <p:pic>
        <p:nvPicPr>
          <p:cNvPr id="2051" name="Picture 3"/>
          <p:cNvPicPr>
            <a:picLocks noChangeAspect="1" noChangeArrowheads="1"/>
          </p:cNvPicPr>
          <p:nvPr/>
        </p:nvPicPr>
        <p:blipFill>
          <a:blip r:embed="rId5"/>
          <a:srcRect/>
          <a:stretch>
            <a:fillRect/>
          </a:stretch>
        </p:blipFill>
        <p:spPr bwMode="auto">
          <a:xfrm>
            <a:off x="1219200" y="2590800"/>
            <a:ext cx="3733800" cy="1194386"/>
          </a:xfrm>
          <a:prstGeom prst="rect">
            <a:avLst/>
          </a:prstGeom>
          <a:noFill/>
          <a:ln w="9525">
            <a:noFill/>
            <a:miter lim="800000"/>
            <a:headEnd/>
            <a:tailEnd/>
          </a:ln>
          <a:effectLst/>
        </p:spPr>
      </p:pic>
      <p:sp>
        <p:nvSpPr>
          <p:cNvPr id="10" name="TextBox 9"/>
          <p:cNvSpPr txBox="1"/>
          <p:nvPr/>
        </p:nvSpPr>
        <p:spPr>
          <a:xfrm>
            <a:off x="4343400" y="1600200"/>
            <a:ext cx="609600" cy="381000"/>
          </a:xfrm>
          <a:prstGeom prst="rect">
            <a:avLst/>
          </a:prstGeom>
          <a:noFill/>
        </p:spPr>
        <p:txBody>
          <a:bodyPr wrap="square" rtlCol="0">
            <a:spAutoFit/>
          </a:bodyPr>
          <a:lstStyle/>
          <a:p>
            <a:r>
              <a:rPr lang="en-US" dirty="0" smtClean="0"/>
              <a:t>(1)</a:t>
            </a:r>
            <a:endParaRPr lang="en-US" dirty="0"/>
          </a:p>
        </p:txBody>
      </p:sp>
      <p:sp>
        <p:nvSpPr>
          <p:cNvPr id="11" name="TextBox 10"/>
          <p:cNvSpPr txBox="1"/>
          <p:nvPr/>
        </p:nvSpPr>
        <p:spPr>
          <a:xfrm>
            <a:off x="304800" y="3810000"/>
            <a:ext cx="6248400" cy="369332"/>
          </a:xfrm>
          <a:prstGeom prst="rect">
            <a:avLst/>
          </a:prstGeom>
          <a:noFill/>
        </p:spPr>
        <p:txBody>
          <a:bodyPr wrap="square" rtlCol="0">
            <a:spAutoFit/>
          </a:bodyPr>
          <a:lstStyle/>
          <a:p>
            <a:r>
              <a:rPr lang="en-US" dirty="0" smtClean="0"/>
              <a:t>Subtracting </a:t>
            </a:r>
            <a:r>
              <a:rPr lang="en-US" dirty="0" err="1" smtClean="0"/>
              <a:t>eq</a:t>
            </a:r>
            <a:r>
              <a:rPr lang="en-US" baseline="30000" dirty="0" err="1" smtClean="0"/>
              <a:t>n</a:t>
            </a:r>
            <a:r>
              <a:rPr lang="en-US" baseline="30000" dirty="0" smtClean="0"/>
              <a:t> </a:t>
            </a:r>
            <a:r>
              <a:rPr lang="en-US" dirty="0" smtClean="0"/>
              <a:t>(1) from </a:t>
            </a:r>
            <a:r>
              <a:rPr lang="en-US" dirty="0" err="1" smtClean="0"/>
              <a:t>eq</a:t>
            </a:r>
            <a:r>
              <a:rPr lang="en-US" baseline="30000" dirty="0" err="1" smtClean="0"/>
              <a:t>n</a:t>
            </a:r>
            <a:r>
              <a:rPr lang="en-US" dirty="0" smtClean="0"/>
              <a:t> (2) </a:t>
            </a:r>
            <a:endParaRPr lang="en-US" dirty="0"/>
          </a:p>
        </p:txBody>
      </p:sp>
      <p:pic>
        <p:nvPicPr>
          <p:cNvPr id="2052" name="Picture 4"/>
          <p:cNvPicPr>
            <a:picLocks noChangeAspect="1" noChangeArrowheads="1"/>
          </p:cNvPicPr>
          <p:nvPr/>
        </p:nvPicPr>
        <p:blipFill>
          <a:blip r:embed="rId6"/>
          <a:srcRect/>
          <a:stretch>
            <a:fillRect/>
          </a:stretch>
        </p:blipFill>
        <p:spPr bwMode="auto">
          <a:xfrm>
            <a:off x="1828800" y="4191001"/>
            <a:ext cx="4520744"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7886"/>
          </a:xfrm>
          <a:prstGeom prst="rect">
            <a:avLst/>
          </a:prstGeom>
          <a:noFill/>
        </p:spPr>
        <p:txBody>
          <a:bodyPr wrap="square" rtlCol="0">
            <a:spAutoFit/>
          </a:bodyPr>
          <a:lstStyle/>
          <a:p>
            <a:r>
              <a:rPr lang="en-US" sz="2000" dirty="0" smtClean="0">
                <a:solidFill>
                  <a:srgbClr val="0070C0"/>
                </a:solidFill>
                <a:latin typeface="Times New Roman" pitchFamily="18" charset="0"/>
                <a:cs typeface="Times New Roman" pitchFamily="18" charset="0"/>
              </a:rPr>
              <a:t>The next bright fringe will occur at the point where the thickness of the air film increases by </a:t>
            </a:r>
            <a:r>
              <a:rPr lang="en-US" sz="2000" dirty="0" smtClean="0">
                <a:solidFill>
                  <a:srgbClr val="0070C0"/>
                </a:solidFill>
                <a:latin typeface="Times New Roman" pitchFamily="18" charset="0"/>
                <a:cs typeface="Times New Roman" pitchFamily="18" charset="0"/>
                <a:sym typeface="Symbol"/>
              </a:rPr>
              <a:t>/2.</a:t>
            </a:r>
            <a:endParaRPr lang="en-US" sz="2000" dirty="0">
              <a:solidFill>
                <a:srgbClr val="0070C0"/>
              </a:solidFill>
              <a:latin typeface="Times New Roman" pitchFamily="18" charset="0"/>
              <a:cs typeface="Times New Roman" pitchFamily="18" charset="0"/>
            </a:endParaRPr>
          </a:p>
        </p:txBody>
      </p:sp>
      <p:sp>
        <p:nvSpPr>
          <p:cNvPr id="3" name="TextBox 2"/>
          <p:cNvSpPr txBox="1"/>
          <p:nvPr/>
        </p:nvSpPr>
        <p:spPr>
          <a:xfrm>
            <a:off x="0" y="609600"/>
            <a:ext cx="9144000" cy="707886"/>
          </a:xfrm>
          <a:prstGeom prst="rect">
            <a:avLst/>
          </a:prstGeom>
          <a:noFill/>
        </p:spPr>
        <p:txBody>
          <a:bodyPr wrap="square" rtlCol="0">
            <a:spAutoFit/>
          </a:bodyPr>
          <a:lstStyle/>
          <a:p>
            <a:r>
              <a:rPr lang="en-US" sz="2000" dirty="0" smtClean="0">
                <a:solidFill>
                  <a:srgbClr val="FF0000"/>
                </a:solidFill>
                <a:latin typeface="Times New Roman" pitchFamily="18" charset="0"/>
                <a:cs typeface="Times New Roman" pitchFamily="18" charset="0"/>
              </a:rPr>
              <a:t>Suppose the (</a:t>
            </a:r>
            <a:r>
              <a:rPr lang="en-US" sz="2000" dirty="0" err="1" smtClean="0">
                <a:solidFill>
                  <a:srgbClr val="FF0000"/>
                </a:solidFill>
                <a:latin typeface="Times New Roman" pitchFamily="18" charset="0"/>
                <a:cs typeface="Times New Roman" pitchFamily="18" charset="0"/>
              </a:rPr>
              <a:t>n+m</a:t>
            </a:r>
            <a:r>
              <a:rPr lang="en-US" sz="2000" dirty="0" smtClean="0">
                <a:solidFill>
                  <a:srgbClr val="FF0000"/>
                </a:solidFill>
                <a:latin typeface="Times New Roman" pitchFamily="18" charset="0"/>
                <a:cs typeface="Times New Roman" pitchFamily="18" charset="0"/>
              </a:rPr>
              <a:t>)</a:t>
            </a:r>
            <a:r>
              <a:rPr lang="en-US" sz="2000" baseline="30000" dirty="0" err="1" smtClean="0">
                <a:solidFill>
                  <a:srgbClr val="FF0000"/>
                </a:solidFill>
                <a:latin typeface="Times New Roman" pitchFamily="18" charset="0"/>
                <a:cs typeface="Times New Roman" pitchFamily="18" charset="0"/>
              </a:rPr>
              <a:t>th</a:t>
            </a:r>
            <a:r>
              <a:rPr lang="en-US" sz="2000" dirty="0" smtClean="0">
                <a:solidFill>
                  <a:srgbClr val="FF0000"/>
                </a:solidFill>
                <a:latin typeface="Times New Roman" pitchFamily="18" charset="0"/>
                <a:cs typeface="Times New Roman" pitchFamily="18" charset="0"/>
              </a:rPr>
              <a:t> bright fringe is at </a:t>
            </a:r>
            <a:r>
              <a:rPr lang="en-US" sz="2000" dirty="0" err="1" smtClean="0">
                <a:solidFill>
                  <a:srgbClr val="FF0000"/>
                </a:solidFill>
                <a:latin typeface="Times New Roman" pitchFamily="18" charset="0"/>
                <a:cs typeface="Times New Roman" pitchFamily="18" charset="0"/>
              </a:rPr>
              <a:t>P</a:t>
            </a:r>
            <a:r>
              <a:rPr lang="en-US" sz="2000" baseline="-25000" dirty="0" err="1" smtClean="0">
                <a:solidFill>
                  <a:srgbClr val="FF0000"/>
                </a:solidFill>
                <a:latin typeface="Times New Roman" pitchFamily="18" charset="0"/>
                <a:cs typeface="Times New Roman" pitchFamily="18" charset="0"/>
              </a:rPr>
              <a:t>n+m</a:t>
            </a:r>
            <a:r>
              <a:rPr lang="en-US" sz="2000" dirty="0" smtClean="0">
                <a:solidFill>
                  <a:srgbClr val="FF0000"/>
                </a:solidFill>
                <a:latin typeface="Times New Roman" pitchFamily="18" charset="0"/>
                <a:cs typeface="Times New Roman" pitchFamily="18" charset="0"/>
              </a:rPr>
              <a:t>. Then, there will be m bright fringes between </a:t>
            </a:r>
            <a:r>
              <a:rPr lang="en-US" sz="2000" dirty="0" err="1" smtClean="0">
                <a:solidFill>
                  <a:srgbClr val="FF0000"/>
                </a:solidFill>
                <a:latin typeface="Times New Roman" pitchFamily="18" charset="0"/>
                <a:cs typeface="Times New Roman" pitchFamily="18" charset="0"/>
              </a:rPr>
              <a:t>P</a:t>
            </a:r>
            <a:r>
              <a:rPr lang="en-US" sz="2000" baseline="-25000" dirty="0" err="1" smtClean="0">
                <a:solidFill>
                  <a:srgbClr val="FF0000"/>
                </a:solidFill>
                <a:latin typeface="Times New Roman" pitchFamily="18" charset="0"/>
                <a:cs typeface="Times New Roman" pitchFamily="18" charset="0"/>
              </a:rPr>
              <a:t>n</a:t>
            </a:r>
            <a:r>
              <a:rPr lang="en-US" sz="2000" dirty="0" smtClean="0">
                <a:solidFill>
                  <a:srgbClr val="FF0000"/>
                </a:solidFill>
                <a:latin typeface="Times New Roman" pitchFamily="18" charset="0"/>
                <a:cs typeface="Times New Roman" pitchFamily="18" charset="0"/>
              </a:rPr>
              <a:t> and P </a:t>
            </a:r>
            <a:r>
              <a:rPr lang="en-US" sz="2000" baseline="-25000" dirty="0" err="1" smtClean="0">
                <a:solidFill>
                  <a:srgbClr val="FF0000"/>
                </a:solidFill>
                <a:latin typeface="Times New Roman" pitchFamily="18" charset="0"/>
                <a:cs typeface="Times New Roman" pitchFamily="18" charset="0"/>
              </a:rPr>
              <a:t>n+m</a:t>
            </a:r>
            <a:r>
              <a:rPr lang="en-US" sz="2000" dirty="0" smtClean="0">
                <a:solidFill>
                  <a:srgbClr val="FF0000"/>
                </a:solidFill>
                <a:latin typeface="Times New Roman" pitchFamily="18" charset="0"/>
                <a:cs typeface="Times New Roman" pitchFamily="18" charset="0"/>
              </a:rPr>
              <a:t> such that</a:t>
            </a:r>
            <a:endParaRPr lang="en-US" sz="2000" dirty="0">
              <a:solidFill>
                <a:srgbClr val="FF0000"/>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a:srcRect/>
          <a:stretch>
            <a:fillRect/>
          </a:stretch>
        </p:blipFill>
        <p:spPr bwMode="auto">
          <a:xfrm>
            <a:off x="2667000" y="1219200"/>
            <a:ext cx="2583996" cy="685800"/>
          </a:xfrm>
          <a:prstGeom prst="rect">
            <a:avLst/>
          </a:prstGeom>
          <a:noFill/>
          <a:ln w="9525">
            <a:noFill/>
            <a:miter lim="800000"/>
            <a:headEnd/>
            <a:tailEnd/>
          </a:ln>
          <a:effectLst/>
        </p:spPr>
      </p:pic>
      <p:sp>
        <p:nvSpPr>
          <p:cNvPr id="5" name="TextBox 4"/>
          <p:cNvSpPr txBox="1"/>
          <p:nvPr/>
        </p:nvSpPr>
        <p:spPr>
          <a:xfrm>
            <a:off x="6019800" y="1371600"/>
            <a:ext cx="1828800" cy="381000"/>
          </a:xfrm>
          <a:prstGeom prst="rect">
            <a:avLst/>
          </a:prstGeom>
          <a:noFill/>
        </p:spPr>
        <p:txBody>
          <a:bodyPr wrap="square" rtlCol="0">
            <a:spAutoFit/>
          </a:bodyPr>
          <a:lstStyle/>
          <a:p>
            <a:r>
              <a:rPr lang="en-US" dirty="0" smtClean="0"/>
              <a:t>(4)</a:t>
            </a:r>
            <a:endParaRPr lang="en-US" dirty="0"/>
          </a:p>
        </p:txBody>
      </p:sp>
      <p:sp>
        <p:nvSpPr>
          <p:cNvPr id="6" name="TextBox 5"/>
          <p:cNvSpPr txBox="1"/>
          <p:nvPr/>
        </p:nvSpPr>
        <p:spPr>
          <a:xfrm>
            <a:off x="228600" y="1905000"/>
            <a:ext cx="7391400" cy="400110"/>
          </a:xfrm>
          <a:prstGeom prst="rect">
            <a:avLst/>
          </a:prstGeom>
          <a:noFill/>
        </p:spPr>
        <p:txBody>
          <a:bodyPr wrap="square" rtlCol="0">
            <a:spAutoFit/>
          </a:bodyPr>
          <a:lstStyle/>
          <a:p>
            <a:r>
              <a:rPr lang="en-US" dirty="0" smtClean="0">
                <a:solidFill>
                  <a:srgbClr val="0070C0"/>
                </a:solidFill>
                <a:latin typeface="Times New Roman" pitchFamily="18" charset="0"/>
                <a:cs typeface="Times New Roman" pitchFamily="18" charset="0"/>
              </a:rPr>
              <a:t>If the distance </a:t>
            </a:r>
            <a:r>
              <a:rPr lang="en-US" dirty="0" err="1" smtClean="0">
                <a:solidFill>
                  <a:srgbClr val="0070C0"/>
                </a:solidFill>
                <a:latin typeface="Times New Roman" pitchFamily="18" charset="0"/>
                <a:cs typeface="Times New Roman" pitchFamily="18" charset="0"/>
              </a:rPr>
              <a:t>Q</a:t>
            </a:r>
            <a:r>
              <a:rPr lang="en-US" baseline="-25000" dirty="0" err="1" smtClean="0">
                <a:solidFill>
                  <a:srgbClr val="0070C0"/>
                </a:solidFill>
                <a:latin typeface="Times New Roman" pitchFamily="18" charset="0"/>
                <a:cs typeface="Times New Roman" pitchFamily="18" charset="0"/>
              </a:rPr>
              <a:t>n+m</a:t>
            </a:r>
            <a:r>
              <a:rPr lang="en-US" dirty="0" err="1" smtClean="0">
                <a:solidFill>
                  <a:srgbClr val="0070C0"/>
                </a:solidFill>
                <a:latin typeface="Times New Roman" pitchFamily="18" charset="0"/>
                <a:cs typeface="Times New Roman" pitchFamily="18" charset="0"/>
              </a:rPr>
              <a:t>Q</a:t>
            </a:r>
            <a:r>
              <a:rPr lang="en-US" baseline="-25000" dirty="0" err="1" smtClean="0">
                <a:solidFill>
                  <a:srgbClr val="0070C0"/>
                </a:solidFill>
                <a:latin typeface="Times New Roman" pitchFamily="18" charset="0"/>
                <a:cs typeface="Times New Roman" pitchFamily="18" charset="0"/>
              </a:rPr>
              <a:t>n</a:t>
            </a:r>
            <a:r>
              <a:rPr lang="en-US" dirty="0" smtClean="0">
                <a:solidFill>
                  <a:srgbClr val="0070C0"/>
                </a:solidFill>
                <a:latin typeface="Times New Roman" pitchFamily="18" charset="0"/>
                <a:cs typeface="Times New Roman" pitchFamily="18" charset="0"/>
              </a:rPr>
              <a:t> = </a:t>
            </a:r>
            <a:r>
              <a:rPr lang="en-US" sz="2000" i="1" dirty="0" smtClean="0">
                <a:solidFill>
                  <a:srgbClr val="0070C0"/>
                </a:solidFill>
                <a:latin typeface="Times New Roman" pitchFamily="18" charset="0"/>
                <a:cs typeface="Times New Roman" pitchFamily="18" charset="0"/>
              </a:rPr>
              <a:t>x</a:t>
            </a:r>
            <a:endParaRPr lang="en-US" sz="2000" i="1" dirty="0">
              <a:solidFill>
                <a:srgbClr val="0070C0"/>
              </a:solidFill>
              <a:latin typeface="Times New Roman" pitchFamily="18" charset="0"/>
              <a:cs typeface="Times New Roman" pitchFamily="18" charset="0"/>
            </a:endParaRPr>
          </a:p>
        </p:txBody>
      </p:sp>
      <p:sp>
        <p:nvSpPr>
          <p:cNvPr id="7" name="TextBox 6"/>
          <p:cNvSpPr txBox="1"/>
          <p:nvPr/>
        </p:nvSpPr>
        <p:spPr>
          <a:xfrm>
            <a:off x="304800" y="2286000"/>
            <a:ext cx="5562600" cy="400110"/>
          </a:xfrm>
          <a:prstGeom prst="rect">
            <a:avLst/>
          </a:prstGeom>
          <a:noFill/>
        </p:spPr>
        <p:txBody>
          <a:bodyPr wrap="square" rtlCol="0">
            <a:spAutoFit/>
          </a:bodyPr>
          <a:lstStyle/>
          <a:p>
            <a:r>
              <a:rPr lang="en-US" sz="2000" dirty="0" smtClean="0">
                <a:solidFill>
                  <a:srgbClr val="FF0000"/>
                </a:solidFill>
                <a:latin typeface="Times New Roman" pitchFamily="18" charset="0"/>
                <a:cs typeface="Times New Roman" pitchFamily="18" charset="0"/>
                <a:sym typeface="Symbol"/>
              </a:rPr>
              <a:t> Angle of inclination is, </a:t>
            </a:r>
            <a:endParaRPr lang="en-US" sz="2000" dirty="0">
              <a:solidFill>
                <a:srgbClr val="FF0000"/>
              </a:solidFill>
              <a:latin typeface="Times New Roman" pitchFamily="18" charset="0"/>
              <a:cs typeface="Times New Roman" pitchFamily="18" charset="0"/>
            </a:endParaRPr>
          </a:p>
        </p:txBody>
      </p:sp>
      <p:sp>
        <p:nvSpPr>
          <p:cNvPr id="8" name="TextBox 7"/>
          <p:cNvSpPr txBox="1"/>
          <p:nvPr/>
        </p:nvSpPr>
        <p:spPr>
          <a:xfrm>
            <a:off x="2057400" y="2819400"/>
            <a:ext cx="4724400" cy="923330"/>
          </a:xfrm>
          <a:prstGeom prst="rect">
            <a:avLst/>
          </a:prstGeom>
          <a:noFill/>
        </p:spPr>
        <p:txBody>
          <a:bodyPr wrap="square" rtlCol="0">
            <a:spAutoFit/>
          </a:bodyPr>
          <a:lstStyle/>
          <a:p>
            <a:endParaRPr lang="en-US" dirty="0" smtClean="0"/>
          </a:p>
          <a:p>
            <a:endParaRPr lang="en-US" dirty="0" smtClean="0"/>
          </a:p>
          <a:p>
            <a:endParaRPr lang="en-US" dirty="0"/>
          </a:p>
        </p:txBody>
      </p:sp>
      <p:pic>
        <p:nvPicPr>
          <p:cNvPr id="3076" name="Picture 4"/>
          <p:cNvPicPr>
            <a:picLocks noChangeAspect="1" noChangeArrowheads="1"/>
          </p:cNvPicPr>
          <p:nvPr/>
        </p:nvPicPr>
        <p:blipFill>
          <a:blip r:embed="rId4"/>
          <a:srcRect/>
          <a:stretch>
            <a:fillRect/>
          </a:stretch>
        </p:blipFill>
        <p:spPr bwMode="auto">
          <a:xfrm>
            <a:off x="1981200" y="2590800"/>
            <a:ext cx="2486025" cy="2019300"/>
          </a:xfrm>
          <a:prstGeom prst="rect">
            <a:avLst/>
          </a:prstGeom>
          <a:noFill/>
          <a:ln w="9525">
            <a:noFill/>
            <a:miter lim="800000"/>
            <a:headEnd/>
            <a:tailEnd/>
          </a:ln>
          <a:effectLst/>
        </p:spPr>
      </p:pic>
      <p:sp>
        <p:nvSpPr>
          <p:cNvPr id="11" name="TextBox 10"/>
          <p:cNvSpPr txBox="1"/>
          <p:nvPr/>
        </p:nvSpPr>
        <p:spPr>
          <a:xfrm>
            <a:off x="533400" y="4876800"/>
            <a:ext cx="8001000" cy="1015663"/>
          </a:xfrm>
          <a:prstGeom prst="rect">
            <a:avLst/>
          </a:prstGeom>
          <a:noFill/>
        </p:spPr>
        <p:txBody>
          <a:bodyPr wrap="square" rtlCol="0">
            <a:spAutoFit/>
          </a:bodyPr>
          <a:lstStyle/>
          <a:p>
            <a:r>
              <a:rPr lang="en-US" sz="2000" dirty="0" smtClean="0">
                <a:solidFill>
                  <a:srgbClr val="0070C0"/>
                </a:solidFill>
                <a:latin typeface="Times New Roman" pitchFamily="18" charset="0"/>
                <a:cs typeface="Times New Roman" pitchFamily="18" charset="0"/>
              </a:rPr>
              <a:t>Therefore, the angle of inclination between OA and OB can be known. Here, x is the distance corresponding m fringes. </a:t>
            </a:r>
          </a:p>
          <a:p>
            <a:r>
              <a:rPr lang="en-US" sz="2000" dirty="0" smtClean="0">
                <a:solidFill>
                  <a:srgbClr val="FF0000"/>
                </a:solidFill>
                <a:latin typeface="Times New Roman" pitchFamily="18" charset="0"/>
                <a:cs typeface="Times New Roman" pitchFamily="18" charset="0"/>
              </a:rPr>
              <a:t>The fringe width is,</a:t>
            </a:r>
            <a:endParaRPr lang="en-US" sz="2000" dirty="0">
              <a:solidFill>
                <a:srgbClr val="FF0000"/>
              </a:solidFill>
              <a:latin typeface="Times New Roman" pitchFamily="18" charset="0"/>
              <a:cs typeface="Times New Roman" pitchFamily="18" charset="0"/>
            </a:endParaRPr>
          </a:p>
        </p:txBody>
      </p:sp>
      <p:pic>
        <p:nvPicPr>
          <p:cNvPr id="3077" name="Picture 5"/>
          <p:cNvPicPr>
            <a:picLocks noChangeAspect="1" noChangeArrowheads="1"/>
          </p:cNvPicPr>
          <p:nvPr/>
        </p:nvPicPr>
        <p:blipFill>
          <a:blip r:embed="rId5"/>
          <a:srcRect/>
          <a:stretch>
            <a:fillRect/>
          </a:stretch>
        </p:blipFill>
        <p:spPr bwMode="auto">
          <a:xfrm>
            <a:off x="3429000" y="5791200"/>
            <a:ext cx="1685925" cy="771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7848600" cy="523220"/>
          </a:xfrm>
          <a:prstGeom prst="rect">
            <a:avLst/>
          </a:prstGeom>
          <a:noFill/>
        </p:spPr>
        <p:txBody>
          <a:bodyPr wrap="square" rtlCol="0">
            <a:spAutoFit/>
          </a:bodyPr>
          <a:lstStyle/>
          <a:p>
            <a:r>
              <a:rPr lang="en-US" sz="2800" b="1" dirty="0" smtClean="0">
                <a:solidFill>
                  <a:srgbClr val="C00000"/>
                </a:solidFill>
                <a:latin typeface="Times New Roman" pitchFamily="18" charset="0"/>
                <a:cs typeface="Times New Roman" pitchFamily="18" charset="0"/>
              </a:rPr>
              <a:t>Newton’s Ring:</a:t>
            </a:r>
            <a:endParaRPr lang="en-US" sz="2800" b="1" dirty="0">
              <a:solidFill>
                <a:srgbClr val="C00000"/>
              </a:solidFill>
              <a:latin typeface="Times New Roman" pitchFamily="18" charset="0"/>
              <a:cs typeface="Times New Roman" pitchFamily="18" charset="0"/>
            </a:endParaRPr>
          </a:p>
        </p:txBody>
      </p:sp>
      <p:sp>
        <p:nvSpPr>
          <p:cNvPr id="4" name="TextBox 3"/>
          <p:cNvSpPr txBox="1"/>
          <p:nvPr/>
        </p:nvSpPr>
        <p:spPr>
          <a:xfrm>
            <a:off x="152400" y="609600"/>
            <a:ext cx="8991600" cy="2831544"/>
          </a:xfrm>
          <a:prstGeom prst="rect">
            <a:avLst/>
          </a:prstGeom>
          <a:noFill/>
        </p:spPr>
        <p:txBody>
          <a:bodyPr wrap="square" rtlCol="0">
            <a:spAutoFit/>
          </a:bodyPr>
          <a:lstStyle/>
          <a:p>
            <a:pPr algn="just"/>
            <a:r>
              <a:rPr lang="en-US" sz="2000" dirty="0" smtClean="0">
                <a:solidFill>
                  <a:srgbClr val="0070C0"/>
                </a:solidFill>
                <a:latin typeface="Times New Roman" pitchFamily="18" charset="0"/>
                <a:cs typeface="Times New Roman" pitchFamily="18" charset="0"/>
              </a:rPr>
              <a:t>When a </a:t>
            </a:r>
            <a:r>
              <a:rPr lang="en-US" sz="2000" dirty="0" err="1" smtClean="0">
                <a:solidFill>
                  <a:srgbClr val="0070C0"/>
                </a:solidFill>
                <a:latin typeface="Times New Roman" pitchFamily="18" charset="0"/>
                <a:cs typeface="Times New Roman" pitchFamily="18" charset="0"/>
              </a:rPr>
              <a:t>plano</a:t>
            </a:r>
            <a:r>
              <a:rPr lang="en-US" sz="2000" dirty="0" smtClean="0">
                <a:solidFill>
                  <a:srgbClr val="0070C0"/>
                </a:solidFill>
                <a:latin typeface="Times New Roman" pitchFamily="18" charset="0"/>
                <a:cs typeface="Times New Roman" pitchFamily="18" charset="0"/>
              </a:rPr>
              <a:t>-convex lens of long focal length is placed on a plane glass plate, a thin film of air is enclosed between the lower surface of the lens and upper surface of the plate.</a:t>
            </a:r>
          </a:p>
          <a:p>
            <a:pPr algn="just"/>
            <a:r>
              <a:rPr lang="en-US" sz="2000" dirty="0" smtClean="0">
                <a:solidFill>
                  <a:srgbClr val="FF0000"/>
                </a:solidFill>
                <a:latin typeface="Times New Roman" pitchFamily="18" charset="0"/>
                <a:cs typeface="Times New Roman" pitchFamily="18" charset="0"/>
              </a:rPr>
              <a:t>The thickness of the air film is very small at the point of contact and gradually increases from the centre outwards.</a:t>
            </a:r>
          </a:p>
          <a:p>
            <a:pPr algn="just"/>
            <a:r>
              <a:rPr lang="en-US" sz="2000" dirty="0" smtClean="0">
                <a:solidFill>
                  <a:srgbClr val="0070C0"/>
                </a:solidFill>
                <a:latin typeface="Times New Roman" pitchFamily="18" charset="0"/>
                <a:cs typeface="Times New Roman" pitchFamily="18" charset="0"/>
              </a:rPr>
              <a:t>The fringes produced with monochromatic light are circular. The fringes are concentric circles, uniform in thickness with the point of contact as the centre.</a:t>
            </a:r>
          </a:p>
          <a:p>
            <a:pPr algn="just"/>
            <a:endParaRPr lang="en-US" sz="2000" dirty="0" smtClean="0">
              <a:latin typeface="Times New Roman" pitchFamily="18" charset="0"/>
              <a:cs typeface="Times New Roman" pitchFamily="18" charset="0"/>
            </a:endParaRPr>
          </a:p>
          <a:p>
            <a:endParaRPr lang="en-US" dirty="0"/>
          </a:p>
        </p:txBody>
      </p:sp>
      <p:pic>
        <p:nvPicPr>
          <p:cNvPr id="4098" name="Picture 2"/>
          <p:cNvPicPr>
            <a:picLocks noChangeAspect="1" noChangeArrowheads="1"/>
          </p:cNvPicPr>
          <p:nvPr/>
        </p:nvPicPr>
        <p:blipFill>
          <a:blip r:embed="rId3"/>
          <a:srcRect/>
          <a:stretch>
            <a:fillRect/>
          </a:stretch>
        </p:blipFill>
        <p:spPr bwMode="auto">
          <a:xfrm>
            <a:off x="1704975" y="2895600"/>
            <a:ext cx="7439025" cy="3629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91600" cy="5565947"/>
          </a:xfrm>
          <a:prstGeom prst="rect">
            <a:avLst/>
          </a:prstGeom>
          <a:noFill/>
        </p:spPr>
        <p:txBody>
          <a:bodyPr wrap="square" rtlCol="0">
            <a:spAutoFit/>
          </a:bodyPr>
          <a:lstStyle/>
          <a:p>
            <a:pPr>
              <a:lnSpc>
                <a:spcPct val="150000"/>
              </a:lnSpc>
            </a:pPr>
            <a:r>
              <a:rPr lang="en-US" sz="2400" dirty="0" smtClean="0">
                <a:solidFill>
                  <a:srgbClr val="0070C0"/>
                </a:solidFill>
                <a:latin typeface="Times New Roman" pitchFamily="18" charset="0"/>
                <a:cs typeface="Times New Roman" pitchFamily="18" charset="0"/>
              </a:rPr>
              <a:t>The experimental set of Newton’s ring as shown in figure1.</a:t>
            </a:r>
          </a:p>
          <a:p>
            <a:pPr>
              <a:lnSpc>
                <a:spcPct val="150000"/>
              </a:lnSpc>
            </a:pPr>
            <a:r>
              <a:rPr lang="en-US" sz="2400" dirty="0" smtClean="0">
                <a:solidFill>
                  <a:srgbClr val="0070C0"/>
                </a:solidFill>
                <a:latin typeface="Times New Roman" pitchFamily="18" charset="0"/>
                <a:cs typeface="Times New Roman" pitchFamily="18" charset="0"/>
              </a:rPr>
              <a:t>Let S is a source of monochromatic light at the focus of the lens L</a:t>
            </a:r>
            <a:r>
              <a:rPr lang="en-US" sz="2400" baseline="-25000" dirty="0" smtClean="0">
                <a:solidFill>
                  <a:srgbClr val="0070C0"/>
                </a:solidFill>
                <a:latin typeface="Times New Roman" pitchFamily="18" charset="0"/>
                <a:cs typeface="Times New Roman" pitchFamily="18" charset="0"/>
              </a:rPr>
              <a:t>1</a:t>
            </a:r>
            <a:r>
              <a:rPr lang="en-US" sz="2400" dirty="0" smtClean="0">
                <a:solidFill>
                  <a:srgbClr val="0070C0"/>
                </a:solidFill>
                <a:latin typeface="Times New Roman" pitchFamily="18" charset="0"/>
                <a:cs typeface="Times New Roman" pitchFamily="18" charset="0"/>
              </a:rPr>
              <a:t>.</a:t>
            </a:r>
          </a:p>
          <a:p>
            <a:pPr algn="just">
              <a:lnSpc>
                <a:spcPct val="150000"/>
              </a:lnSpc>
            </a:pPr>
            <a:r>
              <a:rPr lang="en-US" sz="2400" dirty="0" smtClean="0">
                <a:solidFill>
                  <a:srgbClr val="FF0000"/>
                </a:solidFill>
                <a:latin typeface="Times New Roman" pitchFamily="18" charset="0"/>
                <a:cs typeface="Times New Roman" pitchFamily="18" charset="0"/>
              </a:rPr>
              <a:t>A horizontal beam of light falls on the glass plate B at 45</a:t>
            </a:r>
            <a:r>
              <a:rPr lang="en-US" sz="2400" baseline="30000" dirty="0" smtClean="0">
                <a:solidFill>
                  <a:srgbClr val="FF0000"/>
                </a:solidFill>
                <a:latin typeface="Times New Roman" pitchFamily="18" charset="0"/>
                <a:cs typeface="Times New Roman" pitchFamily="18" charset="0"/>
              </a:rPr>
              <a:t>o</a:t>
            </a:r>
            <a:r>
              <a:rPr lang="en-US" sz="2400" dirty="0" smtClean="0">
                <a:solidFill>
                  <a:srgbClr val="FF0000"/>
                </a:solidFill>
                <a:latin typeface="Times New Roman" pitchFamily="18" charset="0"/>
                <a:cs typeface="Times New Roman" pitchFamily="18" charset="0"/>
              </a:rPr>
              <a:t>. The glass plate B reflects a part of the incident light towards the air film enclosed by the lens L and the plane glass plate G.</a:t>
            </a:r>
          </a:p>
          <a:p>
            <a:pPr>
              <a:lnSpc>
                <a:spcPct val="150000"/>
              </a:lnSpc>
            </a:pPr>
            <a:r>
              <a:rPr lang="en-US" sz="2400" dirty="0" smtClean="0">
                <a:solidFill>
                  <a:srgbClr val="0070C0"/>
                </a:solidFill>
                <a:latin typeface="Times New Roman" pitchFamily="18" charset="0"/>
                <a:cs typeface="Times New Roman" pitchFamily="18" charset="0"/>
              </a:rPr>
              <a:t>The reflected beam from the air film is viewed with a microscope.</a:t>
            </a:r>
          </a:p>
          <a:p>
            <a:pPr>
              <a:lnSpc>
                <a:spcPct val="150000"/>
              </a:lnSpc>
            </a:pPr>
            <a:r>
              <a:rPr lang="en-US" sz="2400" dirty="0" smtClean="0">
                <a:solidFill>
                  <a:srgbClr val="0070C0"/>
                </a:solidFill>
                <a:latin typeface="Times New Roman" pitchFamily="18" charset="0"/>
                <a:cs typeface="Times New Roman" pitchFamily="18" charset="0"/>
              </a:rPr>
              <a:t>Interference takes place and dark and bright circular fringes are produced. </a:t>
            </a:r>
          </a:p>
          <a:p>
            <a:pPr>
              <a:lnSpc>
                <a:spcPct val="150000"/>
              </a:lnSpc>
            </a:pPr>
            <a:r>
              <a:rPr lang="en-US" sz="2400" dirty="0" smtClean="0">
                <a:solidFill>
                  <a:srgbClr val="FF0000"/>
                </a:solidFill>
                <a:latin typeface="Times New Roman" pitchFamily="18" charset="0"/>
                <a:cs typeface="Times New Roman" pitchFamily="18" charset="0"/>
              </a:rPr>
              <a:t>This is due to the interference between the light reflected from the lower surface of the lens and upper surface of the glass plate G.</a:t>
            </a:r>
            <a:endParaRPr lang="en-US"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019800" cy="523220"/>
          </a:xfrm>
          <a:prstGeom prst="rect">
            <a:avLst/>
          </a:prstGeom>
          <a:noFill/>
        </p:spPr>
        <p:txBody>
          <a:bodyPr wrap="square" rtlCol="0">
            <a:spAutoFit/>
          </a:bodyPr>
          <a:lstStyle/>
          <a:p>
            <a:r>
              <a:rPr lang="en-US" sz="2800" b="1" dirty="0" smtClean="0">
                <a:solidFill>
                  <a:srgbClr val="C00000"/>
                </a:solidFill>
                <a:latin typeface="Times New Roman" pitchFamily="18" charset="0"/>
                <a:cs typeface="Times New Roman" pitchFamily="18" charset="0"/>
              </a:rPr>
              <a:t>Newton’s Ring by reflected light</a:t>
            </a:r>
            <a:endParaRPr lang="en-US" sz="2800" b="1" dirty="0">
              <a:solidFill>
                <a:srgbClr val="C0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srcRect/>
          <a:stretch>
            <a:fillRect/>
          </a:stretch>
        </p:blipFill>
        <p:spPr bwMode="auto">
          <a:xfrm>
            <a:off x="152400" y="762000"/>
            <a:ext cx="5562600" cy="26098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5410200" y="152400"/>
            <a:ext cx="3543300" cy="3752850"/>
          </a:xfrm>
          <a:prstGeom prst="rect">
            <a:avLst/>
          </a:prstGeom>
          <a:noFill/>
          <a:ln w="9525">
            <a:noFill/>
            <a:miter lim="800000"/>
            <a:headEnd/>
            <a:tailEnd/>
          </a:ln>
          <a:effectLst/>
        </p:spPr>
      </p:pic>
      <p:sp>
        <p:nvSpPr>
          <p:cNvPr id="5" name="TextBox 4"/>
          <p:cNvSpPr txBox="1"/>
          <p:nvPr/>
        </p:nvSpPr>
        <p:spPr>
          <a:xfrm>
            <a:off x="1752600" y="3429000"/>
            <a:ext cx="1981200" cy="369332"/>
          </a:xfrm>
          <a:prstGeom prst="rect">
            <a:avLst/>
          </a:prstGeom>
          <a:noFill/>
        </p:spPr>
        <p:txBody>
          <a:bodyPr wrap="square" rtlCol="0">
            <a:spAutoFit/>
          </a:bodyPr>
          <a:lstStyle/>
          <a:p>
            <a:r>
              <a:rPr lang="en-US" dirty="0" smtClean="0"/>
              <a:t>Fig. (a)</a:t>
            </a:r>
            <a:endParaRPr lang="en-US" dirty="0"/>
          </a:p>
        </p:txBody>
      </p:sp>
      <p:sp>
        <p:nvSpPr>
          <p:cNvPr id="6" name="TextBox 5"/>
          <p:cNvSpPr txBox="1"/>
          <p:nvPr/>
        </p:nvSpPr>
        <p:spPr>
          <a:xfrm>
            <a:off x="6553200" y="3962400"/>
            <a:ext cx="2133600" cy="369332"/>
          </a:xfrm>
          <a:prstGeom prst="rect">
            <a:avLst/>
          </a:prstGeom>
          <a:noFill/>
        </p:spPr>
        <p:txBody>
          <a:bodyPr wrap="square" rtlCol="0">
            <a:spAutoFit/>
          </a:bodyPr>
          <a:lstStyle/>
          <a:p>
            <a:r>
              <a:rPr lang="en-US" dirty="0" smtClean="0"/>
              <a:t>Fig. (b)</a:t>
            </a:r>
            <a:endParaRPr lang="en-US" dirty="0"/>
          </a:p>
        </p:txBody>
      </p:sp>
      <p:sp>
        <p:nvSpPr>
          <p:cNvPr id="7" name="TextBox 6"/>
          <p:cNvSpPr txBox="1"/>
          <p:nvPr/>
        </p:nvSpPr>
        <p:spPr>
          <a:xfrm>
            <a:off x="0" y="4343400"/>
            <a:ext cx="9144000" cy="707886"/>
          </a:xfrm>
          <a:prstGeom prst="rect">
            <a:avLst/>
          </a:prstGeom>
          <a:noFill/>
        </p:spPr>
        <p:txBody>
          <a:bodyPr wrap="square" rtlCol="0">
            <a:spAutoFit/>
          </a:bodyPr>
          <a:lstStyle/>
          <a:p>
            <a:r>
              <a:rPr lang="en-US" sz="2000" dirty="0" smtClean="0">
                <a:solidFill>
                  <a:srgbClr val="0070C0"/>
                </a:solidFill>
                <a:latin typeface="Times New Roman" pitchFamily="18" charset="0"/>
                <a:cs typeface="Times New Roman" pitchFamily="18" charset="0"/>
              </a:rPr>
              <a:t>Suppose the radius of the curvature of the lens is R and air film of thickness t is at a distance    OQ = r, from the point of contact O.</a:t>
            </a:r>
            <a:endParaRPr lang="en-US" sz="2000" dirty="0">
              <a:solidFill>
                <a:srgbClr val="0070C0"/>
              </a:solidFill>
              <a:latin typeface="Times New Roman" pitchFamily="18" charset="0"/>
              <a:cs typeface="Times New Roman" pitchFamily="18" charset="0"/>
            </a:endParaRPr>
          </a:p>
        </p:txBody>
      </p:sp>
      <p:sp>
        <p:nvSpPr>
          <p:cNvPr id="8" name="TextBox 7"/>
          <p:cNvSpPr txBox="1"/>
          <p:nvPr/>
        </p:nvSpPr>
        <p:spPr>
          <a:xfrm>
            <a:off x="0" y="4953000"/>
            <a:ext cx="9144000" cy="707886"/>
          </a:xfrm>
          <a:prstGeom prst="rect">
            <a:avLst/>
          </a:prstGeom>
          <a:noFill/>
        </p:spPr>
        <p:txBody>
          <a:bodyPr wrap="square" rtlCol="0">
            <a:spAutoFit/>
          </a:bodyPr>
          <a:lstStyle/>
          <a:p>
            <a:r>
              <a:rPr lang="en-US" sz="2000" dirty="0" smtClean="0">
                <a:solidFill>
                  <a:srgbClr val="0070C0"/>
                </a:solidFill>
                <a:latin typeface="Times New Roman" pitchFamily="18" charset="0"/>
                <a:cs typeface="Times New Roman" pitchFamily="18" charset="0"/>
              </a:rPr>
              <a:t>Here, the interference is due to reflected light.</a:t>
            </a:r>
            <a:r>
              <a:rPr lang="en-US" dirty="0" smtClean="0"/>
              <a:t> </a:t>
            </a:r>
          </a:p>
          <a:p>
            <a:r>
              <a:rPr lang="en-US" sz="2000" dirty="0" smtClean="0">
                <a:solidFill>
                  <a:srgbClr val="FF0000"/>
                </a:solidFill>
                <a:latin typeface="Times New Roman" pitchFamily="18" charset="0"/>
                <a:cs typeface="Times New Roman" pitchFamily="18" charset="0"/>
              </a:rPr>
              <a:t>Therefore, the path difference for bright ring is </a:t>
            </a:r>
            <a:endParaRPr lang="en-US" sz="2000" dirty="0">
              <a:solidFill>
                <a:srgbClr val="FF0000"/>
              </a:solidFill>
              <a:latin typeface="Times New Roman" pitchFamily="18" charset="0"/>
              <a:cs typeface="Times New Roman" pitchFamily="18" charset="0"/>
            </a:endParaRPr>
          </a:p>
        </p:txBody>
      </p:sp>
      <p:pic>
        <p:nvPicPr>
          <p:cNvPr id="10" name="Picture 4"/>
          <p:cNvPicPr>
            <a:picLocks noChangeAspect="1" noChangeArrowheads="1"/>
          </p:cNvPicPr>
          <p:nvPr/>
        </p:nvPicPr>
        <p:blipFill>
          <a:blip r:embed="rId5"/>
          <a:srcRect/>
          <a:stretch>
            <a:fillRect/>
          </a:stretch>
        </p:blipFill>
        <p:spPr bwMode="auto">
          <a:xfrm>
            <a:off x="1600200" y="5638800"/>
            <a:ext cx="2552700" cy="778790"/>
          </a:xfrm>
          <a:prstGeom prst="rect">
            <a:avLst/>
          </a:prstGeom>
          <a:noFill/>
          <a:ln w="9525">
            <a:noFill/>
            <a:miter lim="800000"/>
            <a:headEnd/>
            <a:tailEnd/>
          </a:ln>
          <a:effectLst/>
        </p:spPr>
      </p:pic>
      <p:sp>
        <p:nvSpPr>
          <p:cNvPr id="11" name="TextBox 10"/>
          <p:cNvSpPr txBox="1"/>
          <p:nvPr/>
        </p:nvSpPr>
        <p:spPr>
          <a:xfrm>
            <a:off x="685800" y="6457890"/>
            <a:ext cx="8229600" cy="400110"/>
          </a:xfrm>
          <a:prstGeom prst="rect">
            <a:avLst/>
          </a:prstGeom>
          <a:noFill/>
        </p:spPr>
        <p:txBody>
          <a:bodyPr wrap="square" rtlCol="0">
            <a:spAutoFit/>
          </a:bodyPr>
          <a:lstStyle/>
          <a:p>
            <a:r>
              <a:rPr lang="en-US" sz="2000" dirty="0" smtClean="0">
                <a:solidFill>
                  <a:srgbClr val="FF0000"/>
                </a:solidFill>
                <a:latin typeface="Times New Roman" pitchFamily="18" charset="0"/>
                <a:cs typeface="Times New Roman" pitchFamily="18" charset="0"/>
              </a:rPr>
              <a:t>Where n = 0, 1, 2, 3, …………</a:t>
            </a:r>
            <a:endParaRPr lang="en-US"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984885"/>
          </a:xfrm>
          <a:prstGeom prst="rect">
            <a:avLst/>
          </a:prstGeom>
          <a:noFill/>
        </p:spPr>
        <p:txBody>
          <a:bodyPr wrap="square" rtlCol="0">
            <a:spAutoFit/>
          </a:bodyPr>
          <a:lstStyle/>
          <a:p>
            <a:r>
              <a:rPr lang="en-US" sz="2000" dirty="0" smtClean="0">
                <a:solidFill>
                  <a:srgbClr val="0070C0"/>
                </a:solidFill>
                <a:latin typeface="Times New Roman" pitchFamily="18" charset="0"/>
                <a:cs typeface="Times New Roman" pitchFamily="18" charset="0"/>
              </a:rPr>
              <a:t>As, </a:t>
            </a:r>
            <a:r>
              <a:rPr lang="en-US" sz="2000" dirty="0" smtClean="0">
                <a:solidFill>
                  <a:srgbClr val="0070C0"/>
                </a:solidFill>
                <a:latin typeface="Times New Roman" pitchFamily="18" charset="0"/>
                <a:cs typeface="Times New Roman" pitchFamily="18" charset="0"/>
                <a:sym typeface="Symbol"/>
              </a:rPr>
              <a:t> is small, </a:t>
            </a:r>
            <a:r>
              <a:rPr lang="en-US" sz="2000" dirty="0" err="1" smtClean="0">
                <a:solidFill>
                  <a:srgbClr val="0070C0"/>
                </a:solidFill>
                <a:latin typeface="Times New Roman" pitchFamily="18" charset="0"/>
                <a:cs typeface="Times New Roman" pitchFamily="18" charset="0"/>
                <a:sym typeface="Symbol"/>
              </a:rPr>
              <a:t>cos</a:t>
            </a:r>
            <a:r>
              <a:rPr lang="en-US" sz="2000" dirty="0" smtClean="0">
                <a:solidFill>
                  <a:srgbClr val="0070C0"/>
                </a:solidFill>
                <a:latin typeface="Times New Roman" pitchFamily="18" charset="0"/>
                <a:cs typeface="Times New Roman" pitchFamily="18" charset="0"/>
                <a:sym typeface="Symbol"/>
              </a:rPr>
              <a:t> = 1 and for air  = 1.</a:t>
            </a:r>
          </a:p>
          <a:p>
            <a:pPr>
              <a:buFont typeface="Symbol"/>
              <a:buChar char="\"/>
            </a:pPr>
            <a:r>
              <a:rPr lang="en-US" sz="2000" dirty="0" smtClean="0">
                <a:solidFill>
                  <a:srgbClr val="0070C0"/>
                </a:solidFill>
                <a:latin typeface="Times New Roman" pitchFamily="18" charset="0"/>
                <a:cs typeface="Times New Roman" pitchFamily="18" charset="0"/>
                <a:sym typeface="Symbol"/>
              </a:rPr>
              <a:t>Above </a:t>
            </a:r>
            <a:r>
              <a:rPr lang="en-US" sz="2000" dirty="0" err="1" smtClean="0">
                <a:solidFill>
                  <a:srgbClr val="0070C0"/>
                </a:solidFill>
                <a:latin typeface="Times New Roman" pitchFamily="18" charset="0"/>
                <a:cs typeface="Times New Roman" pitchFamily="18" charset="0"/>
                <a:sym typeface="Symbol"/>
              </a:rPr>
              <a:t>eq</a:t>
            </a:r>
            <a:r>
              <a:rPr lang="en-US" sz="2000" baseline="30000" dirty="0" err="1" smtClean="0">
                <a:solidFill>
                  <a:srgbClr val="0070C0"/>
                </a:solidFill>
                <a:latin typeface="Times New Roman" pitchFamily="18" charset="0"/>
                <a:cs typeface="Times New Roman" pitchFamily="18" charset="0"/>
                <a:sym typeface="Symbol"/>
              </a:rPr>
              <a:t>n</a:t>
            </a:r>
            <a:r>
              <a:rPr lang="en-US" sz="2000" dirty="0" smtClean="0">
                <a:solidFill>
                  <a:srgbClr val="0070C0"/>
                </a:solidFill>
                <a:latin typeface="Times New Roman" pitchFamily="18" charset="0"/>
                <a:cs typeface="Times New Roman" pitchFamily="18" charset="0"/>
                <a:sym typeface="Symbol"/>
              </a:rPr>
              <a:t> becomes,</a:t>
            </a:r>
          </a:p>
          <a:p>
            <a:endParaRPr lang="en-US" dirty="0"/>
          </a:p>
        </p:txBody>
      </p:sp>
      <p:pic>
        <p:nvPicPr>
          <p:cNvPr id="2050" name="Picture 2"/>
          <p:cNvPicPr>
            <a:picLocks noChangeAspect="1" noChangeArrowheads="1"/>
          </p:cNvPicPr>
          <p:nvPr/>
        </p:nvPicPr>
        <p:blipFill>
          <a:blip r:embed="rId3"/>
          <a:srcRect/>
          <a:stretch>
            <a:fillRect/>
          </a:stretch>
        </p:blipFill>
        <p:spPr bwMode="auto">
          <a:xfrm>
            <a:off x="1524000" y="609600"/>
            <a:ext cx="1914525" cy="590550"/>
          </a:xfrm>
          <a:prstGeom prst="rect">
            <a:avLst/>
          </a:prstGeom>
          <a:noFill/>
          <a:ln w="9525">
            <a:noFill/>
            <a:miter lim="800000"/>
            <a:headEnd/>
            <a:tailEnd/>
          </a:ln>
          <a:effectLst/>
        </p:spPr>
      </p:pic>
      <p:sp>
        <p:nvSpPr>
          <p:cNvPr id="4" name="TextBox 3"/>
          <p:cNvSpPr txBox="1"/>
          <p:nvPr/>
        </p:nvSpPr>
        <p:spPr>
          <a:xfrm>
            <a:off x="4572000" y="838200"/>
            <a:ext cx="2667000" cy="381000"/>
          </a:xfrm>
          <a:prstGeom prst="rect">
            <a:avLst/>
          </a:prstGeom>
          <a:noFill/>
        </p:spPr>
        <p:txBody>
          <a:bodyPr wrap="square" rtlCol="0">
            <a:spAutoFit/>
          </a:bodyPr>
          <a:lstStyle/>
          <a:p>
            <a:r>
              <a:rPr lang="en-US" dirty="0" smtClean="0"/>
              <a:t>(1)</a:t>
            </a:r>
            <a:endParaRPr lang="en-US" dirty="0"/>
          </a:p>
        </p:txBody>
      </p:sp>
      <p:sp>
        <p:nvSpPr>
          <p:cNvPr id="5" name="Rectangle 4"/>
          <p:cNvSpPr/>
          <p:nvPr/>
        </p:nvSpPr>
        <p:spPr>
          <a:xfrm>
            <a:off x="152400" y="1447800"/>
            <a:ext cx="3841308" cy="400110"/>
          </a:xfrm>
          <a:prstGeom prst="rect">
            <a:avLst/>
          </a:prstGeom>
        </p:spPr>
        <p:txBody>
          <a:bodyPr wrap="none">
            <a:spAutoFit/>
          </a:bodyPr>
          <a:lstStyle/>
          <a:p>
            <a:r>
              <a:rPr lang="en-US" sz="2000" dirty="0" smtClean="0">
                <a:solidFill>
                  <a:srgbClr val="FF0000"/>
                </a:solidFill>
                <a:latin typeface="Times New Roman" pitchFamily="18" charset="0"/>
                <a:cs typeface="Times New Roman" pitchFamily="18" charset="0"/>
              </a:rPr>
              <a:t>The path difference for dark ring is </a:t>
            </a:r>
            <a:endParaRPr lang="en-US" sz="2000" dirty="0">
              <a:solidFill>
                <a:srgbClr val="FF0000"/>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4"/>
          <a:srcRect/>
          <a:stretch>
            <a:fillRect/>
          </a:stretch>
        </p:blipFill>
        <p:spPr bwMode="auto">
          <a:xfrm>
            <a:off x="1447800" y="1905000"/>
            <a:ext cx="2019300" cy="409575"/>
          </a:xfrm>
          <a:prstGeom prst="rect">
            <a:avLst/>
          </a:prstGeom>
          <a:noFill/>
          <a:ln w="9525">
            <a:noFill/>
            <a:miter lim="800000"/>
            <a:headEnd/>
            <a:tailEnd/>
          </a:ln>
          <a:effectLst/>
        </p:spPr>
      </p:pic>
      <p:sp>
        <p:nvSpPr>
          <p:cNvPr id="8" name="TextBox 7"/>
          <p:cNvSpPr txBox="1"/>
          <p:nvPr/>
        </p:nvSpPr>
        <p:spPr>
          <a:xfrm>
            <a:off x="1905000" y="2514600"/>
            <a:ext cx="1415772" cy="461665"/>
          </a:xfrm>
          <a:prstGeom prst="rect">
            <a:avLst/>
          </a:prstGeom>
          <a:noFill/>
        </p:spPr>
        <p:txBody>
          <a:bodyPr wrap="none" rtlCol="0">
            <a:spAutoFit/>
          </a:bodyPr>
          <a:lstStyle/>
          <a:p>
            <a:r>
              <a:rPr lang="en-US" sz="2400" dirty="0" smtClean="0">
                <a:solidFill>
                  <a:srgbClr val="FF0000"/>
                </a:solidFill>
                <a:latin typeface="Times New Roman" pitchFamily="18" charset="0"/>
                <a:cs typeface="Times New Roman" pitchFamily="18" charset="0"/>
                <a:sym typeface="Symbol"/>
              </a:rPr>
              <a:t> 2t = n</a:t>
            </a:r>
            <a:endParaRPr lang="en-US" sz="2400" dirty="0">
              <a:solidFill>
                <a:srgbClr val="FF0000"/>
              </a:solidFill>
              <a:latin typeface="Times New Roman" pitchFamily="18" charset="0"/>
              <a:cs typeface="Times New Roman" pitchFamily="18" charset="0"/>
            </a:endParaRPr>
          </a:p>
        </p:txBody>
      </p:sp>
      <p:sp>
        <p:nvSpPr>
          <p:cNvPr id="9" name="TextBox 8"/>
          <p:cNvSpPr txBox="1"/>
          <p:nvPr/>
        </p:nvSpPr>
        <p:spPr>
          <a:xfrm>
            <a:off x="4572000" y="2590800"/>
            <a:ext cx="838200" cy="369332"/>
          </a:xfrm>
          <a:prstGeom prst="rect">
            <a:avLst/>
          </a:prstGeom>
          <a:noFill/>
        </p:spPr>
        <p:txBody>
          <a:bodyPr wrap="square" rtlCol="0">
            <a:spAutoFit/>
          </a:bodyPr>
          <a:lstStyle/>
          <a:p>
            <a:r>
              <a:rPr lang="en-US" dirty="0" smtClean="0"/>
              <a:t>(2)</a:t>
            </a:r>
            <a:endParaRPr lang="en-US" dirty="0"/>
          </a:p>
        </p:txBody>
      </p:sp>
      <p:sp>
        <p:nvSpPr>
          <p:cNvPr id="10" name="Rectangle 9"/>
          <p:cNvSpPr/>
          <p:nvPr/>
        </p:nvSpPr>
        <p:spPr>
          <a:xfrm>
            <a:off x="457200" y="3048000"/>
            <a:ext cx="3384260" cy="400110"/>
          </a:xfrm>
          <a:prstGeom prst="rect">
            <a:avLst/>
          </a:prstGeom>
        </p:spPr>
        <p:txBody>
          <a:bodyPr wrap="none">
            <a:spAutoFit/>
          </a:bodyPr>
          <a:lstStyle/>
          <a:p>
            <a:r>
              <a:rPr lang="en-US" sz="2000" dirty="0" smtClean="0">
                <a:solidFill>
                  <a:srgbClr val="FF0000"/>
                </a:solidFill>
                <a:latin typeface="Times New Roman" pitchFamily="18" charset="0"/>
                <a:cs typeface="Times New Roman" pitchFamily="18" charset="0"/>
              </a:rPr>
              <a:t>Where n = 0, 1, 2, 3, …………</a:t>
            </a:r>
            <a:endParaRPr lang="en-US" sz="2000" dirty="0">
              <a:solidFill>
                <a:srgbClr val="FF0000"/>
              </a:solidFill>
              <a:latin typeface="Times New Roman" pitchFamily="18" charset="0"/>
              <a:cs typeface="Times New Roman" pitchFamily="18" charset="0"/>
            </a:endParaRPr>
          </a:p>
        </p:txBody>
      </p:sp>
      <p:sp>
        <p:nvSpPr>
          <p:cNvPr id="11" name="TextBox 10"/>
          <p:cNvSpPr txBox="1"/>
          <p:nvPr/>
        </p:nvSpPr>
        <p:spPr>
          <a:xfrm>
            <a:off x="990600" y="3581400"/>
            <a:ext cx="7924800" cy="3108543"/>
          </a:xfrm>
          <a:prstGeom prst="rect">
            <a:avLst/>
          </a:prstGeom>
          <a:noFill/>
        </p:spPr>
        <p:txBody>
          <a:bodyPr wrap="square" rtlCol="0">
            <a:spAutoFit/>
          </a:bodyPr>
          <a:lstStyle/>
          <a:p>
            <a:r>
              <a:rPr lang="en-US" sz="2000" dirty="0" smtClean="0">
                <a:solidFill>
                  <a:srgbClr val="0070C0"/>
                </a:solidFill>
                <a:latin typeface="Times New Roman" pitchFamily="18" charset="0"/>
                <a:cs typeface="Times New Roman" pitchFamily="18" charset="0"/>
              </a:rPr>
              <a:t>From Fig. (b),</a:t>
            </a:r>
          </a:p>
          <a:p>
            <a:r>
              <a:rPr lang="en-US" sz="2000" dirty="0" smtClean="0">
                <a:solidFill>
                  <a:srgbClr val="0070C0"/>
                </a:solidFill>
                <a:latin typeface="Times New Roman" pitchFamily="18" charset="0"/>
                <a:cs typeface="Times New Roman" pitchFamily="18" charset="0"/>
              </a:rPr>
              <a:t>		EP </a:t>
            </a:r>
            <a:r>
              <a:rPr lang="en-US" sz="2000" dirty="0" smtClean="0">
                <a:solidFill>
                  <a:srgbClr val="0070C0"/>
                </a:solidFill>
                <a:latin typeface="Times New Roman" pitchFamily="18" charset="0"/>
                <a:cs typeface="Times New Roman" pitchFamily="18" charset="0"/>
                <a:sym typeface="Symbol"/>
              </a:rPr>
              <a:t> HE = OE  (2R-OE)</a:t>
            </a:r>
          </a:p>
          <a:p>
            <a:r>
              <a:rPr lang="en-US" sz="2000" dirty="0" smtClean="0">
                <a:solidFill>
                  <a:srgbClr val="0070C0"/>
                </a:solidFill>
                <a:latin typeface="Times New Roman" pitchFamily="18" charset="0"/>
                <a:cs typeface="Times New Roman" pitchFamily="18" charset="0"/>
                <a:sym typeface="Symbol"/>
              </a:rPr>
              <a:t>But EP = HE = r , and OE = PQ = t</a:t>
            </a:r>
          </a:p>
          <a:p>
            <a:r>
              <a:rPr lang="en-US" sz="2000" dirty="0" smtClean="0">
                <a:solidFill>
                  <a:srgbClr val="0070C0"/>
                </a:solidFill>
                <a:latin typeface="Times New Roman" pitchFamily="18" charset="0"/>
                <a:cs typeface="Times New Roman" pitchFamily="18" charset="0"/>
                <a:sym typeface="Symbol"/>
              </a:rPr>
              <a:t>			r</a:t>
            </a:r>
            <a:r>
              <a:rPr lang="en-US" sz="2000" baseline="30000" dirty="0" smtClean="0">
                <a:solidFill>
                  <a:srgbClr val="0070C0"/>
                </a:solidFill>
                <a:latin typeface="Times New Roman" pitchFamily="18" charset="0"/>
                <a:cs typeface="Times New Roman" pitchFamily="18" charset="0"/>
                <a:sym typeface="Symbol"/>
              </a:rPr>
              <a:t>2</a:t>
            </a:r>
            <a:r>
              <a:rPr lang="en-US" sz="2000" dirty="0" smtClean="0">
                <a:solidFill>
                  <a:srgbClr val="0070C0"/>
                </a:solidFill>
                <a:latin typeface="Times New Roman" pitchFamily="18" charset="0"/>
                <a:cs typeface="Times New Roman" pitchFamily="18" charset="0"/>
                <a:sym typeface="Symbol"/>
              </a:rPr>
              <a:t> = t ( 2R – t)</a:t>
            </a:r>
          </a:p>
          <a:p>
            <a:r>
              <a:rPr lang="en-US" sz="2000" dirty="0" smtClean="0">
                <a:solidFill>
                  <a:srgbClr val="0070C0"/>
                </a:solidFill>
                <a:latin typeface="Times New Roman" pitchFamily="18" charset="0"/>
                <a:cs typeface="Times New Roman" pitchFamily="18" charset="0"/>
                <a:sym typeface="Symbol"/>
              </a:rPr>
              <a:t>But 2R – t  2R</a:t>
            </a:r>
          </a:p>
          <a:p>
            <a:r>
              <a:rPr lang="en-US" sz="2000" dirty="0" smtClean="0">
                <a:solidFill>
                  <a:srgbClr val="0070C0"/>
                </a:solidFill>
                <a:latin typeface="Times New Roman" pitchFamily="18" charset="0"/>
                <a:cs typeface="Times New Roman" pitchFamily="18" charset="0"/>
                <a:sym typeface="Symbol"/>
              </a:rPr>
              <a:t>			r</a:t>
            </a:r>
            <a:r>
              <a:rPr lang="en-US" sz="2000" baseline="30000" dirty="0" smtClean="0">
                <a:solidFill>
                  <a:srgbClr val="0070C0"/>
                </a:solidFill>
                <a:latin typeface="Times New Roman" pitchFamily="18" charset="0"/>
                <a:cs typeface="Times New Roman" pitchFamily="18" charset="0"/>
                <a:sym typeface="Symbol"/>
              </a:rPr>
              <a:t>2</a:t>
            </a:r>
            <a:r>
              <a:rPr lang="en-US" sz="2000" dirty="0" smtClean="0">
                <a:solidFill>
                  <a:srgbClr val="0070C0"/>
                </a:solidFill>
                <a:latin typeface="Times New Roman" pitchFamily="18" charset="0"/>
                <a:cs typeface="Times New Roman" pitchFamily="18" charset="0"/>
                <a:sym typeface="Symbol"/>
              </a:rPr>
              <a:t> = t .2R</a:t>
            </a:r>
          </a:p>
          <a:p>
            <a:r>
              <a:rPr lang="en-US" sz="2000" dirty="0" smtClean="0">
                <a:solidFill>
                  <a:srgbClr val="0070C0"/>
                </a:solidFill>
                <a:latin typeface="Times New Roman" pitchFamily="18" charset="0"/>
                <a:cs typeface="Times New Roman" pitchFamily="18" charset="0"/>
                <a:sym typeface="Symbol"/>
              </a:rPr>
              <a:t>			t = r</a:t>
            </a:r>
            <a:r>
              <a:rPr lang="en-US" sz="2000" baseline="30000" dirty="0" smtClean="0">
                <a:solidFill>
                  <a:srgbClr val="0070C0"/>
                </a:solidFill>
                <a:latin typeface="Times New Roman" pitchFamily="18" charset="0"/>
                <a:cs typeface="Times New Roman" pitchFamily="18" charset="0"/>
                <a:sym typeface="Symbol"/>
              </a:rPr>
              <a:t>2</a:t>
            </a:r>
            <a:r>
              <a:rPr lang="en-US" sz="2000" dirty="0" smtClean="0">
                <a:solidFill>
                  <a:srgbClr val="0070C0"/>
                </a:solidFill>
                <a:latin typeface="Times New Roman" pitchFamily="18" charset="0"/>
                <a:cs typeface="Times New Roman" pitchFamily="18" charset="0"/>
                <a:sym typeface="Symbol"/>
              </a:rPr>
              <a:t>/2R</a:t>
            </a:r>
          </a:p>
          <a:p>
            <a:r>
              <a:rPr lang="en-US" sz="2000" dirty="0" smtClean="0">
                <a:solidFill>
                  <a:srgbClr val="0070C0"/>
                </a:solidFill>
                <a:latin typeface="Times New Roman" pitchFamily="18" charset="0"/>
                <a:cs typeface="Times New Roman" pitchFamily="18" charset="0"/>
                <a:sym typeface="Symbol"/>
              </a:rPr>
              <a:t>Substituting value of t in </a:t>
            </a:r>
            <a:r>
              <a:rPr lang="en-US" sz="2000" dirty="0" err="1" smtClean="0">
                <a:solidFill>
                  <a:srgbClr val="0070C0"/>
                </a:solidFill>
                <a:latin typeface="Times New Roman" pitchFamily="18" charset="0"/>
                <a:cs typeface="Times New Roman" pitchFamily="18" charset="0"/>
                <a:sym typeface="Symbol"/>
              </a:rPr>
              <a:t>eq</a:t>
            </a:r>
            <a:r>
              <a:rPr lang="en-US" sz="2000" baseline="30000" dirty="0" err="1" smtClean="0">
                <a:solidFill>
                  <a:srgbClr val="0070C0"/>
                </a:solidFill>
                <a:latin typeface="Times New Roman" pitchFamily="18" charset="0"/>
                <a:cs typeface="Times New Roman" pitchFamily="18" charset="0"/>
                <a:sym typeface="Symbol"/>
              </a:rPr>
              <a:t>n</a:t>
            </a:r>
            <a:r>
              <a:rPr lang="en-US" sz="2000" dirty="0" smtClean="0">
                <a:solidFill>
                  <a:srgbClr val="0070C0"/>
                </a:solidFill>
                <a:latin typeface="Times New Roman" pitchFamily="18" charset="0"/>
                <a:cs typeface="Times New Roman" pitchFamily="18" charset="0"/>
                <a:sym typeface="Symbol"/>
              </a:rPr>
              <a:t> (1) and (2),</a:t>
            </a:r>
          </a:p>
          <a:p>
            <a:endParaRPr lang="en-US" dirty="0" smtClean="0">
              <a:sym typeface="Symbol"/>
            </a:endParaRPr>
          </a:p>
          <a:p>
            <a:r>
              <a:rPr lang="en-US" dirty="0" smtClean="0">
                <a:sym typeface="Symbol"/>
              </a:rPr>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839200" cy="523220"/>
          </a:xfrm>
          <a:prstGeom prst="rect">
            <a:avLst/>
          </a:prstGeom>
          <a:noFill/>
        </p:spPr>
        <p:txBody>
          <a:bodyPr wrap="square" rtlCol="0">
            <a:spAutoFit/>
          </a:bodyPr>
          <a:lstStyle/>
          <a:p>
            <a:r>
              <a:rPr lang="en-US" sz="2800" b="1" dirty="0" smtClean="0">
                <a:solidFill>
                  <a:srgbClr val="C00000"/>
                </a:solidFill>
                <a:latin typeface="Times New Roman" pitchFamily="18" charset="0"/>
                <a:cs typeface="Times New Roman" pitchFamily="18" charset="0"/>
              </a:rPr>
              <a:t>Principle of Superposition of Waves:</a:t>
            </a:r>
            <a:endParaRPr lang="en-US" sz="2800" b="1" dirty="0">
              <a:solidFill>
                <a:srgbClr val="C00000"/>
              </a:solidFill>
              <a:latin typeface="Times New Roman" pitchFamily="18" charset="0"/>
              <a:cs typeface="Times New Roman" pitchFamily="18" charset="0"/>
            </a:endParaRPr>
          </a:p>
        </p:txBody>
      </p:sp>
      <p:sp>
        <p:nvSpPr>
          <p:cNvPr id="3" name="TextBox 2"/>
          <p:cNvSpPr txBox="1"/>
          <p:nvPr/>
        </p:nvSpPr>
        <p:spPr>
          <a:xfrm>
            <a:off x="0" y="609600"/>
            <a:ext cx="9144000" cy="2241960"/>
          </a:xfrm>
          <a:prstGeom prst="rect">
            <a:avLst/>
          </a:prstGeom>
          <a:noFill/>
        </p:spPr>
        <p:txBody>
          <a:bodyPr wrap="square" rtlCol="0">
            <a:spAutoFit/>
          </a:bodyPr>
          <a:lstStyle/>
          <a:p>
            <a:pPr>
              <a:lnSpc>
                <a:spcPct val="150000"/>
              </a:lnSpc>
            </a:pPr>
            <a:r>
              <a:rPr lang="en-US" sz="2400" dirty="0" smtClean="0">
                <a:solidFill>
                  <a:srgbClr val="0070C0"/>
                </a:solidFill>
                <a:latin typeface="Times New Roman" pitchFamily="18" charset="0"/>
                <a:cs typeface="Times New Roman" pitchFamily="18" charset="0"/>
              </a:rPr>
              <a:t>When two or more waves travelling through a medium arrive at a point simultaneously, each wave produces its own displacement at that point, independent of each other. The resultant displacement at that point is equal to vector sum of displacement of individual waves.</a:t>
            </a:r>
            <a:endParaRPr lang="en-US" sz="2400" dirty="0">
              <a:solidFill>
                <a:srgbClr val="0070C0"/>
              </a:solidFill>
              <a:latin typeface="Times New Roman" pitchFamily="18" charset="0"/>
              <a:cs typeface="Times New Roman" pitchFamily="18" charset="0"/>
            </a:endParaRPr>
          </a:p>
        </p:txBody>
      </p:sp>
      <p:sp>
        <p:nvSpPr>
          <p:cNvPr id="4" name="TextBox 3"/>
          <p:cNvSpPr txBox="1"/>
          <p:nvPr/>
        </p:nvSpPr>
        <p:spPr>
          <a:xfrm>
            <a:off x="0" y="2971800"/>
            <a:ext cx="8839200" cy="2241960"/>
          </a:xfrm>
          <a:prstGeom prst="rect">
            <a:avLst/>
          </a:prstGeom>
          <a:noFill/>
        </p:spPr>
        <p:txBody>
          <a:bodyPr wrap="square" rtlCol="0">
            <a:spAutoFit/>
          </a:bodyPr>
          <a:lstStyle/>
          <a:p>
            <a:pPr algn="just">
              <a:lnSpc>
                <a:spcPct val="150000"/>
              </a:lnSpc>
            </a:pPr>
            <a:r>
              <a:rPr lang="en-US" sz="2400" dirty="0" smtClean="0">
                <a:solidFill>
                  <a:srgbClr val="FF0000"/>
                </a:solidFill>
                <a:latin typeface="Times New Roman" pitchFamily="18" charset="0"/>
                <a:cs typeface="Times New Roman" pitchFamily="18" charset="0"/>
              </a:rPr>
              <a:t>If the waves arrive at a point are in phase, there displacement is added and resultant displacement is maximum while the waves arrive at a point are out of phase, there displacement is subtracted and resultant displacement is minimum.</a:t>
            </a:r>
            <a:endParaRPr lang="en-US" sz="2400" dirty="0">
              <a:solidFill>
                <a:srgbClr val="FF0000"/>
              </a:solidFill>
              <a:latin typeface="Times New Roman" pitchFamily="18" charset="0"/>
              <a:cs typeface="Times New Roman" pitchFamily="18" charset="0"/>
            </a:endParaRPr>
          </a:p>
        </p:txBody>
      </p:sp>
      <p:sp>
        <p:nvSpPr>
          <p:cNvPr id="5" name="TextBox 4"/>
          <p:cNvSpPr txBox="1"/>
          <p:nvPr/>
        </p:nvSpPr>
        <p:spPr>
          <a:xfrm>
            <a:off x="0" y="5077704"/>
            <a:ext cx="9144000" cy="1846659"/>
          </a:xfrm>
          <a:prstGeom prst="rect">
            <a:avLst/>
          </a:prstGeom>
          <a:noFill/>
        </p:spPr>
        <p:txBody>
          <a:bodyPr wrap="square" rtlCol="0">
            <a:spAutoFit/>
          </a:bodyPr>
          <a:lstStyle/>
          <a:p>
            <a:pPr algn="just">
              <a:lnSpc>
                <a:spcPct val="150000"/>
              </a:lnSpc>
            </a:pPr>
            <a:r>
              <a:rPr lang="en-US" sz="2800" b="1" dirty="0" smtClean="0">
                <a:solidFill>
                  <a:srgbClr val="C00000"/>
                </a:solidFill>
                <a:latin typeface="Times New Roman" pitchFamily="18" charset="0"/>
                <a:cs typeface="Times New Roman" pitchFamily="18" charset="0"/>
              </a:rPr>
              <a:t>Interference:</a:t>
            </a:r>
            <a:r>
              <a:rPr lang="en-US" sz="2400" dirty="0" smtClean="0">
                <a:latin typeface="Times New Roman" pitchFamily="18" charset="0"/>
                <a:cs typeface="Times New Roman" pitchFamily="18" charset="0"/>
              </a:rPr>
              <a:t> </a:t>
            </a:r>
            <a:r>
              <a:rPr lang="en-US" sz="2400" dirty="0" smtClean="0">
                <a:solidFill>
                  <a:srgbClr val="0070C0"/>
                </a:solidFill>
                <a:latin typeface="Times New Roman" pitchFamily="18" charset="0"/>
                <a:cs typeface="Times New Roman" pitchFamily="18" charset="0"/>
              </a:rPr>
              <a:t>The phenomenon of enhancement in displacement or cancellation of displacement due to the superposition of two light waves is called as interference. </a:t>
            </a:r>
            <a:endParaRPr lang="en-US" sz="24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5867400" cy="677108"/>
          </a:xfrm>
          <a:prstGeom prst="rect">
            <a:avLst/>
          </a:prstGeom>
          <a:noFill/>
        </p:spPr>
        <p:txBody>
          <a:bodyPr wrap="square" rtlCol="0">
            <a:spAutoFit/>
          </a:bodyPr>
          <a:lstStyle/>
          <a:p>
            <a:pPr algn="ctr"/>
            <a:r>
              <a:rPr lang="en-US" sz="2000" dirty="0" smtClean="0">
                <a:solidFill>
                  <a:srgbClr val="FF0000"/>
                </a:solidFill>
                <a:latin typeface="Times New Roman" pitchFamily="18" charset="0"/>
                <a:cs typeface="Times New Roman" pitchFamily="18" charset="0"/>
              </a:rPr>
              <a:t>For bright ring,</a:t>
            </a:r>
          </a:p>
          <a:p>
            <a:r>
              <a:rPr lang="en-US" dirty="0" smtClean="0"/>
              <a:t>		</a:t>
            </a:r>
            <a:endParaRPr lang="en-US" dirty="0"/>
          </a:p>
        </p:txBody>
      </p:sp>
      <p:pic>
        <p:nvPicPr>
          <p:cNvPr id="3074" name="Picture 2"/>
          <p:cNvPicPr>
            <a:picLocks noChangeAspect="1" noChangeArrowheads="1"/>
          </p:cNvPicPr>
          <p:nvPr/>
        </p:nvPicPr>
        <p:blipFill>
          <a:blip r:embed="rId3"/>
          <a:srcRect/>
          <a:stretch>
            <a:fillRect/>
          </a:stretch>
        </p:blipFill>
        <p:spPr bwMode="auto">
          <a:xfrm>
            <a:off x="2133600" y="457200"/>
            <a:ext cx="3200400" cy="2777440"/>
          </a:xfrm>
          <a:prstGeom prst="rect">
            <a:avLst/>
          </a:prstGeom>
          <a:noFill/>
          <a:ln w="9525">
            <a:noFill/>
            <a:miter lim="800000"/>
            <a:headEnd/>
            <a:tailEnd/>
          </a:ln>
          <a:effectLst/>
        </p:spPr>
      </p:pic>
      <p:sp>
        <p:nvSpPr>
          <p:cNvPr id="4" name="TextBox 3"/>
          <p:cNvSpPr txBox="1"/>
          <p:nvPr/>
        </p:nvSpPr>
        <p:spPr>
          <a:xfrm>
            <a:off x="304800" y="3048000"/>
            <a:ext cx="5105400" cy="400110"/>
          </a:xfrm>
          <a:prstGeom prst="rect">
            <a:avLst/>
          </a:prstGeom>
          <a:noFill/>
        </p:spPr>
        <p:txBody>
          <a:bodyPr wrap="square" rtlCol="0">
            <a:spAutoFit/>
          </a:bodyPr>
          <a:lstStyle/>
          <a:p>
            <a:pPr algn="ctr"/>
            <a:r>
              <a:rPr lang="en-US" sz="2000" dirty="0" smtClean="0">
                <a:solidFill>
                  <a:srgbClr val="FF0000"/>
                </a:solidFill>
                <a:latin typeface="Times New Roman" pitchFamily="18" charset="0"/>
                <a:cs typeface="Times New Roman" pitchFamily="18" charset="0"/>
              </a:rPr>
              <a:t>For dark ring</a:t>
            </a:r>
            <a:r>
              <a:rPr lang="en-US" dirty="0" smtClean="0"/>
              <a:t>, </a:t>
            </a:r>
            <a:endParaRPr lang="en-US" dirty="0"/>
          </a:p>
        </p:txBody>
      </p:sp>
      <p:pic>
        <p:nvPicPr>
          <p:cNvPr id="3075" name="Picture 3"/>
          <p:cNvPicPr>
            <a:picLocks noChangeAspect="1" noChangeArrowheads="1"/>
          </p:cNvPicPr>
          <p:nvPr/>
        </p:nvPicPr>
        <p:blipFill>
          <a:blip r:embed="rId4"/>
          <a:srcRect/>
          <a:stretch>
            <a:fillRect/>
          </a:stretch>
        </p:blipFill>
        <p:spPr bwMode="auto">
          <a:xfrm>
            <a:off x="2819400" y="3657600"/>
            <a:ext cx="1828800" cy="1984917"/>
          </a:xfrm>
          <a:prstGeom prst="rect">
            <a:avLst/>
          </a:prstGeom>
          <a:noFill/>
          <a:ln w="9525">
            <a:noFill/>
            <a:miter lim="800000"/>
            <a:headEnd/>
            <a:tailEnd/>
          </a:ln>
          <a:effectLst/>
        </p:spPr>
      </p:pic>
      <p:sp>
        <p:nvSpPr>
          <p:cNvPr id="6" name="TextBox 5"/>
          <p:cNvSpPr txBox="1"/>
          <p:nvPr/>
        </p:nvSpPr>
        <p:spPr>
          <a:xfrm>
            <a:off x="228600" y="5562600"/>
            <a:ext cx="8763000" cy="960328"/>
          </a:xfrm>
          <a:prstGeom prst="rect">
            <a:avLst/>
          </a:prstGeom>
          <a:noFill/>
        </p:spPr>
        <p:txBody>
          <a:bodyPr wrap="square" rtlCol="0">
            <a:spAutoFit/>
          </a:bodyPr>
          <a:lstStyle/>
          <a:p>
            <a:pPr>
              <a:lnSpc>
                <a:spcPct val="150000"/>
              </a:lnSpc>
            </a:pPr>
            <a:r>
              <a:rPr lang="en-US" sz="2000" dirty="0" smtClean="0">
                <a:solidFill>
                  <a:srgbClr val="0070C0"/>
                </a:solidFill>
                <a:latin typeface="Times New Roman" pitchFamily="18" charset="0"/>
                <a:cs typeface="Times New Roman" pitchFamily="18" charset="0"/>
              </a:rPr>
              <a:t>When n=0, the radius of the dark ring is zero and radius of bright ring is </a:t>
            </a:r>
            <a:r>
              <a:rPr lang="en-US" sz="2000" dirty="0" smtClean="0">
                <a:solidFill>
                  <a:srgbClr val="0070C0"/>
                </a:solidFill>
                <a:latin typeface="Times New Roman" pitchFamily="18" charset="0"/>
                <a:cs typeface="Times New Roman" pitchFamily="18" charset="0"/>
                <a:sym typeface="Symbol"/>
              </a:rPr>
              <a:t>R/2. Therefore, the centre is dark. Alternately dark and bright rings are produced.</a:t>
            </a:r>
            <a:r>
              <a:rPr lang="en-US" sz="2000" dirty="0" smtClean="0">
                <a:solidFill>
                  <a:srgbClr val="0070C0"/>
                </a:solidFill>
                <a:latin typeface="Times New Roman" pitchFamily="18" charset="0"/>
                <a:cs typeface="Times New Roman" pitchFamily="18" charset="0"/>
              </a:rPr>
              <a:t> </a:t>
            </a:r>
            <a:endParaRPr lang="en-US" sz="2000" dirty="0">
              <a:solidFill>
                <a:srgbClr val="0070C0"/>
              </a:solidFill>
              <a:latin typeface="Times New Roman" pitchFamily="18" charset="0"/>
              <a:cs typeface="Times New Roman" pitchFamily="18" charset="0"/>
            </a:endParaRPr>
          </a:p>
        </p:txBody>
      </p:sp>
      <p:pic>
        <p:nvPicPr>
          <p:cNvPr id="3076" name="Picture 4"/>
          <p:cNvPicPr>
            <a:picLocks noChangeAspect="1" noChangeArrowheads="1"/>
          </p:cNvPicPr>
          <p:nvPr/>
        </p:nvPicPr>
        <p:blipFill>
          <a:blip r:embed="rId5"/>
          <a:srcRect/>
          <a:stretch>
            <a:fillRect/>
          </a:stretch>
        </p:blipFill>
        <p:spPr bwMode="auto">
          <a:xfrm>
            <a:off x="4300538" y="3024188"/>
            <a:ext cx="5429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915400" cy="461665"/>
          </a:xfrm>
          <a:prstGeom prst="rect">
            <a:avLst/>
          </a:prstGeom>
          <a:noFill/>
        </p:spPr>
        <p:txBody>
          <a:bodyPr wrap="square" rtlCol="0">
            <a:spAutoFit/>
          </a:bodyPr>
          <a:lstStyle/>
          <a:p>
            <a:r>
              <a:rPr lang="en-US" sz="2400" dirty="0" smtClean="0">
                <a:solidFill>
                  <a:srgbClr val="C00000"/>
                </a:solidFill>
                <a:latin typeface="Times New Roman" pitchFamily="18" charset="0"/>
                <a:cs typeface="Times New Roman" pitchFamily="18" charset="0"/>
              </a:rPr>
              <a:t>Determination of wavelength of sodium light using Newton’s Rings</a:t>
            </a:r>
            <a:endParaRPr lang="en-US" sz="2400" dirty="0">
              <a:solidFill>
                <a:srgbClr val="C00000"/>
              </a:solidFill>
              <a:latin typeface="Times New Roman" pitchFamily="18" charset="0"/>
              <a:cs typeface="Times New Roman" pitchFamily="18" charset="0"/>
            </a:endParaRPr>
          </a:p>
        </p:txBody>
      </p:sp>
      <p:sp>
        <p:nvSpPr>
          <p:cNvPr id="3" name="TextBox 2"/>
          <p:cNvSpPr txBox="1"/>
          <p:nvPr/>
        </p:nvSpPr>
        <p:spPr>
          <a:xfrm>
            <a:off x="0" y="990600"/>
            <a:ext cx="4724400" cy="400110"/>
          </a:xfrm>
          <a:prstGeom prst="rect">
            <a:avLst/>
          </a:prstGeom>
          <a:noFill/>
        </p:spPr>
        <p:txBody>
          <a:bodyPr wrap="square" rtlCol="0">
            <a:spAutoFit/>
          </a:bodyPr>
          <a:lstStyle/>
          <a:p>
            <a:r>
              <a:rPr lang="en-US" sz="2000" dirty="0" smtClean="0">
                <a:solidFill>
                  <a:srgbClr val="FF0000"/>
                </a:solidFill>
                <a:latin typeface="Times New Roman" pitchFamily="18" charset="0"/>
                <a:cs typeface="Times New Roman" pitchFamily="18" charset="0"/>
              </a:rPr>
              <a:t>Suppose, the diameter on n</a:t>
            </a:r>
            <a:r>
              <a:rPr lang="en-US" sz="2000" baseline="30000" dirty="0" smtClean="0">
                <a:solidFill>
                  <a:srgbClr val="FF0000"/>
                </a:solidFill>
                <a:latin typeface="Times New Roman" pitchFamily="18" charset="0"/>
                <a:cs typeface="Times New Roman" pitchFamily="18" charset="0"/>
              </a:rPr>
              <a:t>th</a:t>
            </a:r>
            <a:r>
              <a:rPr lang="en-US" sz="2000" dirty="0" smtClean="0">
                <a:solidFill>
                  <a:srgbClr val="FF0000"/>
                </a:solidFill>
                <a:latin typeface="Times New Roman" pitchFamily="18" charset="0"/>
                <a:cs typeface="Times New Roman" pitchFamily="18" charset="0"/>
              </a:rPr>
              <a:t> dark ring is </a:t>
            </a:r>
            <a:r>
              <a:rPr lang="en-US" sz="2000" dirty="0" err="1" smtClean="0">
                <a:solidFill>
                  <a:srgbClr val="FF0000"/>
                </a:solidFill>
                <a:latin typeface="Times New Roman" pitchFamily="18" charset="0"/>
                <a:cs typeface="Times New Roman" pitchFamily="18" charset="0"/>
              </a:rPr>
              <a:t>D</a:t>
            </a:r>
            <a:r>
              <a:rPr lang="en-US" sz="2000" baseline="-25000" dirty="0" err="1" smtClean="0">
                <a:solidFill>
                  <a:srgbClr val="FF0000"/>
                </a:solidFill>
                <a:latin typeface="Times New Roman" pitchFamily="18" charset="0"/>
                <a:cs typeface="Times New Roman" pitchFamily="18" charset="0"/>
              </a:rPr>
              <a:t>n</a:t>
            </a:r>
            <a:endParaRPr lang="en-US" sz="2000" baseline="-25000" dirty="0">
              <a:solidFill>
                <a:srgbClr val="FF0000"/>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a:srcRect/>
          <a:stretch>
            <a:fillRect/>
          </a:stretch>
        </p:blipFill>
        <p:spPr bwMode="auto">
          <a:xfrm>
            <a:off x="838200" y="1447800"/>
            <a:ext cx="2362200" cy="2340226"/>
          </a:xfrm>
          <a:prstGeom prst="rect">
            <a:avLst/>
          </a:prstGeom>
          <a:noFill/>
          <a:ln w="9525">
            <a:noFill/>
            <a:miter lim="800000"/>
            <a:headEnd/>
            <a:tailEnd/>
          </a:ln>
          <a:effectLst/>
        </p:spPr>
      </p:pic>
      <p:sp>
        <p:nvSpPr>
          <p:cNvPr id="5" name="TextBox 4"/>
          <p:cNvSpPr txBox="1"/>
          <p:nvPr/>
        </p:nvSpPr>
        <p:spPr>
          <a:xfrm>
            <a:off x="3352800" y="3352800"/>
            <a:ext cx="1524000" cy="369332"/>
          </a:xfrm>
          <a:prstGeom prst="rect">
            <a:avLst/>
          </a:prstGeom>
          <a:noFill/>
        </p:spPr>
        <p:txBody>
          <a:bodyPr wrap="square" rtlCol="0">
            <a:spAutoFit/>
          </a:bodyPr>
          <a:lstStyle/>
          <a:p>
            <a:r>
              <a:rPr lang="en-US" dirty="0" smtClean="0"/>
              <a:t>(1)</a:t>
            </a:r>
            <a:endParaRPr lang="en-US" dirty="0"/>
          </a:p>
        </p:txBody>
      </p:sp>
      <p:sp>
        <p:nvSpPr>
          <p:cNvPr id="6" name="TextBox 5"/>
          <p:cNvSpPr txBox="1"/>
          <p:nvPr/>
        </p:nvSpPr>
        <p:spPr>
          <a:xfrm>
            <a:off x="381000" y="3810000"/>
            <a:ext cx="4419600" cy="707886"/>
          </a:xfrm>
          <a:prstGeom prst="rect">
            <a:avLst/>
          </a:prstGeom>
          <a:noFill/>
        </p:spPr>
        <p:txBody>
          <a:bodyPr wrap="square" rtlCol="0">
            <a:spAutoFit/>
          </a:bodyPr>
          <a:lstStyle/>
          <a:p>
            <a:r>
              <a:rPr lang="en-US" sz="2000" dirty="0" smtClean="0">
                <a:solidFill>
                  <a:srgbClr val="FF0000"/>
                </a:solidFill>
                <a:latin typeface="Times New Roman" pitchFamily="18" charset="0"/>
                <a:cs typeface="Times New Roman" pitchFamily="18" charset="0"/>
              </a:rPr>
              <a:t>Measure the diameter of the (</a:t>
            </a:r>
            <a:r>
              <a:rPr lang="en-US" sz="2000" dirty="0" err="1" smtClean="0">
                <a:solidFill>
                  <a:srgbClr val="FF0000"/>
                </a:solidFill>
                <a:latin typeface="Times New Roman" pitchFamily="18" charset="0"/>
                <a:cs typeface="Times New Roman" pitchFamily="18" charset="0"/>
              </a:rPr>
              <a:t>n+m</a:t>
            </a:r>
            <a:r>
              <a:rPr lang="en-US" sz="2000" dirty="0" smtClean="0">
                <a:solidFill>
                  <a:srgbClr val="FF0000"/>
                </a:solidFill>
                <a:latin typeface="Times New Roman" pitchFamily="18" charset="0"/>
                <a:cs typeface="Times New Roman" pitchFamily="18" charset="0"/>
              </a:rPr>
              <a:t>)</a:t>
            </a:r>
            <a:r>
              <a:rPr lang="en-US" sz="2000" baseline="30000" dirty="0" err="1" smtClean="0">
                <a:solidFill>
                  <a:srgbClr val="FF0000"/>
                </a:solidFill>
                <a:latin typeface="Times New Roman" pitchFamily="18" charset="0"/>
                <a:cs typeface="Times New Roman" pitchFamily="18" charset="0"/>
              </a:rPr>
              <a:t>th</a:t>
            </a:r>
            <a:r>
              <a:rPr lang="en-US" sz="2000" dirty="0" smtClean="0">
                <a:solidFill>
                  <a:srgbClr val="FF0000"/>
                </a:solidFill>
                <a:latin typeface="Times New Roman" pitchFamily="18" charset="0"/>
                <a:cs typeface="Times New Roman" pitchFamily="18" charset="0"/>
              </a:rPr>
              <a:t> dark ring, it be </a:t>
            </a:r>
            <a:r>
              <a:rPr lang="en-US" sz="2000" dirty="0" err="1" smtClean="0">
                <a:solidFill>
                  <a:srgbClr val="FF0000"/>
                </a:solidFill>
                <a:latin typeface="Times New Roman" pitchFamily="18" charset="0"/>
                <a:cs typeface="Times New Roman" pitchFamily="18" charset="0"/>
              </a:rPr>
              <a:t>D</a:t>
            </a:r>
            <a:r>
              <a:rPr lang="en-US" sz="2000" baseline="-25000" dirty="0" err="1" smtClean="0">
                <a:solidFill>
                  <a:srgbClr val="FF0000"/>
                </a:solidFill>
                <a:latin typeface="Times New Roman" pitchFamily="18" charset="0"/>
                <a:cs typeface="Times New Roman" pitchFamily="18" charset="0"/>
              </a:rPr>
              <a:t>n+m</a:t>
            </a:r>
            <a:endParaRPr lang="en-US" sz="2000" baseline="-25000" dirty="0">
              <a:solidFill>
                <a:srgbClr val="FF0000"/>
              </a:solidFill>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4"/>
          <a:srcRect/>
          <a:stretch>
            <a:fillRect/>
          </a:stretch>
        </p:blipFill>
        <p:spPr bwMode="auto">
          <a:xfrm>
            <a:off x="1219200" y="4495800"/>
            <a:ext cx="2796936" cy="1905000"/>
          </a:xfrm>
          <a:prstGeom prst="rect">
            <a:avLst/>
          </a:prstGeom>
          <a:noFill/>
          <a:ln w="9525">
            <a:noFill/>
            <a:miter lim="800000"/>
            <a:headEnd/>
            <a:tailEnd/>
          </a:ln>
          <a:effectLst/>
        </p:spPr>
      </p:pic>
      <p:sp>
        <p:nvSpPr>
          <p:cNvPr id="8" name="TextBox 7"/>
          <p:cNvSpPr txBox="1"/>
          <p:nvPr/>
        </p:nvSpPr>
        <p:spPr>
          <a:xfrm>
            <a:off x="4191000" y="5867400"/>
            <a:ext cx="1219200" cy="369332"/>
          </a:xfrm>
          <a:prstGeom prst="rect">
            <a:avLst/>
          </a:prstGeom>
          <a:noFill/>
        </p:spPr>
        <p:txBody>
          <a:bodyPr wrap="square" rtlCol="0">
            <a:spAutoFit/>
          </a:bodyPr>
          <a:lstStyle/>
          <a:p>
            <a:r>
              <a:rPr lang="en-US" dirty="0" smtClean="0"/>
              <a:t>(2)</a:t>
            </a:r>
            <a:endParaRPr lang="en-US" dirty="0"/>
          </a:p>
        </p:txBody>
      </p:sp>
      <p:cxnSp>
        <p:nvCxnSpPr>
          <p:cNvPr id="10" name="Straight Connector 9"/>
          <p:cNvCxnSpPr/>
          <p:nvPr/>
        </p:nvCxnSpPr>
        <p:spPr>
          <a:xfrm rot="5400000">
            <a:off x="1943100" y="3771900"/>
            <a:ext cx="60960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257800" y="838200"/>
            <a:ext cx="3886200" cy="369332"/>
          </a:xfrm>
          <a:prstGeom prst="rect">
            <a:avLst/>
          </a:prstGeom>
          <a:noFill/>
        </p:spPr>
        <p:txBody>
          <a:bodyPr wrap="square" rtlCol="0">
            <a:spAutoFit/>
          </a:bodyPr>
          <a:lstStyle/>
          <a:p>
            <a:r>
              <a:rPr lang="en-US" dirty="0" smtClean="0"/>
              <a:t>Subtracting </a:t>
            </a:r>
            <a:r>
              <a:rPr lang="en-US" dirty="0" err="1" smtClean="0"/>
              <a:t>eq</a:t>
            </a:r>
            <a:r>
              <a:rPr lang="en-US" baseline="30000" dirty="0" err="1" smtClean="0"/>
              <a:t>n</a:t>
            </a:r>
            <a:r>
              <a:rPr lang="en-US" dirty="0" smtClean="0"/>
              <a:t>(1) from </a:t>
            </a:r>
            <a:r>
              <a:rPr lang="en-US" dirty="0" err="1" smtClean="0"/>
              <a:t>eq</a:t>
            </a:r>
            <a:r>
              <a:rPr lang="en-US" baseline="30000" dirty="0" err="1" smtClean="0"/>
              <a:t>n</a:t>
            </a:r>
            <a:r>
              <a:rPr lang="en-US" dirty="0" smtClean="0"/>
              <a:t>(2)</a:t>
            </a:r>
            <a:endParaRPr lang="en-US" dirty="0"/>
          </a:p>
        </p:txBody>
      </p:sp>
      <p:pic>
        <p:nvPicPr>
          <p:cNvPr id="4100" name="Picture 4"/>
          <p:cNvPicPr>
            <a:picLocks noChangeAspect="1" noChangeArrowheads="1"/>
          </p:cNvPicPr>
          <p:nvPr/>
        </p:nvPicPr>
        <p:blipFill>
          <a:blip r:embed="rId5"/>
          <a:srcRect/>
          <a:stretch>
            <a:fillRect/>
          </a:stretch>
        </p:blipFill>
        <p:spPr bwMode="auto">
          <a:xfrm>
            <a:off x="5105399" y="1524000"/>
            <a:ext cx="4038601" cy="1981200"/>
          </a:xfrm>
          <a:prstGeom prst="rect">
            <a:avLst/>
          </a:prstGeom>
          <a:noFill/>
          <a:ln w="9525">
            <a:noFill/>
            <a:miter lim="800000"/>
            <a:headEnd/>
            <a:tailEnd/>
          </a:ln>
          <a:effectLst/>
        </p:spPr>
      </p:pic>
      <p:sp>
        <p:nvSpPr>
          <p:cNvPr id="13" name="TextBox 12"/>
          <p:cNvSpPr txBox="1"/>
          <p:nvPr/>
        </p:nvSpPr>
        <p:spPr>
          <a:xfrm>
            <a:off x="5105400" y="3581400"/>
            <a:ext cx="4038600" cy="707886"/>
          </a:xfrm>
          <a:prstGeom prst="rect">
            <a:avLst/>
          </a:prstGeom>
          <a:noFill/>
        </p:spPr>
        <p:txBody>
          <a:bodyPr wrap="square" rtlCol="0">
            <a:spAutoFit/>
          </a:bodyPr>
          <a:lstStyle/>
          <a:p>
            <a:r>
              <a:rPr lang="en-US" sz="2000" dirty="0" smtClean="0">
                <a:solidFill>
                  <a:srgbClr val="FF0000"/>
                </a:solidFill>
                <a:latin typeface="Times New Roman" pitchFamily="18" charset="0"/>
                <a:cs typeface="Times New Roman" pitchFamily="18" charset="0"/>
              </a:rPr>
              <a:t>By using this equation wavelength of sodium light is calculated.</a:t>
            </a:r>
            <a:endParaRPr lang="en-US"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057400"/>
            <a:ext cx="5562600" cy="1107996"/>
          </a:xfrm>
          <a:prstGeom prst="rect">
            <a:avLst/>
          </a:prstGeom>
          <a:noFill/>
        </p:spPr>
        <p:txBody>
          <a:bodyPr wrap="square" rtlCol="0">
            <a:spAutoFit/>
          </a:bodyPr>
          <a:lstStyle/>
          <a:p>
            <a:r>
              <a:rPr lang="en-US" sz="6600" i="1" dirty="0" smtClean="0">
                <a:solidFill>
                  <a:srgbClr val="C00000"/>
                </a:solidFill>
                <a:latin typeface="Times New Roman" pitchFamily="18" charset="0"/>
                <a:cs typeface="Times New Roman" pitchFamily="18" charset="0"/>
              </a:rPr>
              <a:t>Thank You!</a:t>
            </a:r>
            <a:endParaRPr lang="en-US" sz="6600" i="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00200"/>
            <a:ext cx="5867400" cy="3477875"/>
          </a:xfrm>
          <a:prstGeom prst="rect">
            <a:avLst/>
          </a:prstGeom>
        </p:spPr>
        <p:txBody>
          <a:bodyPr wrap="square">
            <a:spAutoFit/>
          </a:bodyPr>
          <a:lstStyle/>
          <a:p>
            <a:pPr algn="just"/>
            <a:r>
              <a:rPr lang="en-US" sz="2400" b="1" dirty="0" smtClean="0">
                <a:solidFill>
                  <a:srgbClr val="C00000"/>
                </a:solidFill>
                <a:latin typeface="Times New Roman" pitchFamily="18" charset="0"/>
                <a:cs typeface="Times New Roman" pitchFamily="18" charset="0"/>
              </a:rPr>
              <a:t>1. </a:t>
            </a:r>
            <a:r>
              <a:rPr lang="en-US" sz="2800" b="1" dirty="0" smtClean="0">
                <a:solidFill>
                  <a:srgbClr val="C00000"/>
                </a:solidFill>
                <a:latin typeface="Times New Roman" pitchFamily="18" charset="0"/>
                <a:cs typeface="Times New Roman" pitchFamily="18" charset="0"/>
              </a:rPr>
              <a:t>Constructive Interference: </a:t>
            </a:r>
            <a:r>
              <a:rPr lang="en-US" sz="2400" dirty="0" smtClean="0">
                <a:solidFill>
                  <a:srgbClr val="0070C0"/>
                </a:solidFill>
                <a:latin typeface="Times New Roman" pitchFamily="18" charset="0"/>
                <a:cs typeface="Times New Roman" pitchFamily="18" charset="0"/>
              </a:rPr>
              <a:t>The waves arrive at a point are in phase i.e. crest of one wave coincides with the crest of other wave or trough of one wave coincides with the trough of other wave, there displacement is added and resultant displacement is maximum. Such a point is called as bright point and such a interference is called as constructive interference.  </a:t>
            </a:r>
            <a:endParaRPr lang="en-US" sz="2400" dirty="0">
              <a:solidFill>
                <a:srgbClr val="0070C0"/>
              </a:solidFill>
              <a:latin typeface="Times New Roman" pitchFamily="18" charset="0"/>
              <a:cs typeface="Times New Roman" pitchFamily="18" charset="0"/>
            </a:endParaRPr>
          </a:p>
        </p:txBody>
      </p:sp>
      <p:sp>
        <p:nvSpPr>
          <p:cNvPr id="3" name="TextBox 2"/>
          <p:cNvSpPr txBox="1"/>
          <p:nvPr/>
        </p:nvSpPr>
        <p:spPr>
          <a:xfrm>
            <a:off x="0" y="1"/>
            <a:ext cx="6477000" cy="461665"/>
          </a:xfrm>
          <a:prstGeom prst="rect">
            <a:avLst/>
          </a:prstGeom>
          <a:noFill/>
        </p:spPr>
        <p:txBody>
          <a:bodyPr wrap="square" rtlCol="0">
            <a:spAutoFit/>
          </a:bodyPr>
          <a:lstStyle/>
          <a:p>
            <a:r>
              <a:rPr lang="en-US" sz="2400" b="1" dirty="0" smtClean="0">
                <a:solidFill>
                  <a:srgbClr val="C00000"/>
                </a:solidFill>
                <a:latin typeface="Times New Roman" pitchFamily="18" charset="0"/>
                <a:cs typeface="Times New Roman" pitchFamily="18" charset="0"/>
              </a:rPr>
              <a:t>Types of Interference:</a:t>
            </a:r>
            <a:endParaRPr lang="en-US" sz="2400" b="1" dirty="0">
              <a:solidFill>
                <a:srgbClr val="C00000"/>
              </a:solidFill>
            </a:endParaRPr>
          </a:p>
        </p:txBody>
      </p:sp>
      <p:sp>
        <p:nvSpPr>
          <p:cNvPr id="4" name="TextBox 3"/>
          <p:cNvSpPr txBox="1"/>
          <p:nvPr/>
        </p:nvSpPr>
        <p:spPr>
          <a:xfrm>
            <a:off x="0" y="457200"/>
            <a:ext cx="5486400" cy="1200329"/>
          </a:xfrm>
          <a:prstGeom prst="rect">
            <a:avLst/>
          </a:prstGeom>
          <a:noFill/>
        </p:spPr>
        <p:txBody>
          <a:bodyPr wrap="square" rtlCol="0">
            <a:spAutoFit/>
          </a:bodyPr>
          <a:lstStyle/>
          <a:p>
            <a:r>
              <a:rPr lang="en-US" sz="2400" dirty="0" smtClean="0">
                <a:solidFill>
                  <a:srgbClr val="0070C0"/>
                </a:solidFill>
                <a:latin typeface="Times New Roman" pitchFamily="18" charset="0"/>
                <a:cs typeface="Times New Roman" pitchFamily="18" charset="0"/>
              </a:rPr>
              <a:t>There are two types of interference:</a:t>
            </a:r>
          </a:p>
          <a:p>
            <a:pPr marL="342900" indent="-342900">
              <a:buAutoNum type="arabicPeriod"/>
            </a:pPr>
            <a:r>
              <a:rPr lang="en-US" sz="2400" dirty="0" smtClean="0">
                <a:solidFill>
                  <a:srgbClr val="0070C0"/>
                </a:solidFill>
                <a:latin typeface="Times New Roman" pitchFamily="18" charset="0"/>
                <a:cs typeface="Times New Roman" pitchFamily="18" charset="0"/>
              </a:rPr>
              <a:t>Constructive Interference</a:t>
            </a:r>
          </a:p>
          <a:p>
            <a:pPr marL="342900" indent="-342900">
              <a:buAutoNum type="arabicPeriod"/>
            </a:pPr>
            <a:r>
              <a:rPr lang="en-US" sz="2400" dirty="0" smtClean="0">
                <a:solidFill>
                  <a:srgbClr val="0070C0"/>
                </a:solidFill>
                <a:latin typeface="Times New Roman" pitchFamily="18" charset="0"/>
                <a:cs typeface="Times New Roman" pitchFamily="18" charset="0"/>
              </a:rPr>
              <a:t>Destructive Interference</a:t>
            </a:r>
            <a:endParaRPr lang="en-US" sz="2400" dirty="0">
              <a:solidFill>
                <a:srgbClr val="0070C0"/>
              </a:solidFill>
              <a:latin typeface="Times New Roman" pitchFamily="18" charset="0"/>
              <a:cs typeface="Times New Roman" pitchFamily="18" charset="0"/>
            </a:endParaRPr>
          </a:p>
        </p:txBody>
      </p:sp>
      <p:pic>
        <p:nvPicPr>
          <p:cNvPr id="5" name="Picture 2" descr="https://upload.wikimedia.org/wikipedia/commons/2/2c/Two_sources_interference.gif"/>
          <p:cNvPicPr>
            <a:picLocks noChangeAspect="1" noChangeArrowheads="1" noCrop="1"/>
          </p:cNvPicPr>
          <p:nvPr/>
        </p:nvPicPr>
        <p:blipFill>
          <a:blip r:embed="rId3"/>
          <a:srcRect/>
          <a:stretch>
            <a:fillRect/>
          </a:stretch>
        </p:blipFill>
        <p:spPr bwMode="auto">
          <a:xfrm>
            <a:off x="6096000" y="228600"/>
            <a:ext cx="3048000" cy="3048000"/>
          </a:xfrm>
          <a:prstGeom prst="rect">
            <a:avLst/>
          </a:prstGeom>
          <a:noFill/>
        </p:spPr>
      </p:pic>
      <p:sp>
        <p:nvSpPr>
          <p:cNvPr id="6" name="Rectangle 5"/>
          <p:cNvSpPr/>
          <p:nvPr/>
        </p:nvSpPr>
        <p:spPr>
          <a:xfrm>
            <a:off x="6096000" y="3429000"/>
            <a:ext cx="3276600" cy="707886"/>
          </a:xfrm>
          <a:prstGeom prst="rect">
            <a:avLst/>
          </a:prstGeom>
        </p:spPr>
        <p:txBody>
          <a:bodyPr wrap="square">
            <a:spAutoFit/>
          </a:bodyPr>
          <a:lstStyle/>
          <a:p>
            <a:r>
              <a:rPr lang="en-US" sz="2000" dirty="0" smtClean="0">
                <a:solidFill>
                  <a:srgbClr val="7030A0"/>
                </a:solidFill>
                <a:latin typeface="Times New Roman" pitchFamily="18" charset="0"/>
                <a:cs typeface="Times New Roman" pitchFamily="18" charset="0"/>
              </a:rPr>
              <a:t>Interference of waves from two point sources.</a:t>
            </a:r>
            <a:endParaRPr lang="en-US" sz="2000" dirty="0">
              <a:solidFill>
                <a:srgbClr val="7030A0"/>
              </a:solidFill>
              <a:latin typeface="Times New Roman" pitchFamily="18" charset="0"/>
              <a:cs typeface="Times New Roman" pitchFamily="18" charset="0"/>
            </a:endParaRPr>
          </a:p>
        </p:txBody>
      </p:sp>
      <p:sp>
        <p:nvSpPr>
          <p:cNvPr id="7" name="TextBox 6"/>
          <p:cNvSpPr txBox="1"/>
          <p:nvPr/>
        </p:nvSpPr>
        <p:spPr>
          <a:xfrm>
            <a:off x="0" y="4919008"/>
            <a:ext cx="8763000" cy="1938992"/>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For constructive interference,</a:t>
            </a:r>
          </a:p>
          <a:p>
            <a:r>
              <a:rPr lang="en-US" sz="2400" dirty="0" smtClean="0">
                <a:solidFill>
                  <a:srgbClr val="7030A0"/>
                </a:solidFill>
                <a:latin typeface="Times New Roman" pitchFamily="18" charset="0"/>
                <a:cs typeface="Times New Roman" pitchFamily="18" charset="0"/>
              </a:rPr>
              <a:t>Path difference </a:t>
            </a:r>
            <a:r>
              <a:rPr lang="en-US" sz="2400" dirty="0" smtClean="0">
                <a:solidFill>
                  <a:srgbClr val="FF0000"/>
                </a:solidFill>
                <a:latin typeface="Times New Roman" pitchFamily="18" charset="0"/>
                <a:cs typeface="Times New Roman" pitchFamily="18" charset="0"/>
              </a:rPr>
              <a:t>=0, </a:t>
            </a:r>
            <a:r>
              <a:rPr lang="en-US" sz="2400" dirty="0" smtClean="0">
                <a:solidFill>
                  <a:srgbClr val="FF0000"/>
                </a:solidFill>
                <a:latin typeface="Times New Roman" pitchFamily="18" charset="0"/>
                <a:cs typeface="Times New Roman" pitchFamily="18" charset="0"/>
                <a:sym typeface="Symbol"/>
              </a:rPr>
              <a:t>, 2 , 3 , 4 ,……………………</a:t>
            </a:r>
          </a:p>
          <a:p>
            <a:r>
              <a:rPr lang="en-US" sz="2400" dirty="0" smtClean="0">
                <a:solidFill>
                  <a:srgbClr val="FF0000"/>
                </a:solidFill>
                <a:latin typeface="Times New Roman" pitchFamily="18" charset="0"/>
                <a:cs typeface="Times New Roman" pitchFamily="18" charset="0"/>
                <a:sym typeface="Symbol"/>
              </a:rPr>
              <a:t>	           = n  	where n = 0, 1, 2, 3………</a:t>
            </a:r>
          </a:p>
          <a:p>
            <a:r>
              <a:rPr lang="en-US" sz="2400" dirty="0" smtClean="0">
                <a:solidFill>
                  <a:srgbClr val="7030A0"/>
                </a:solidFill>
                <a:latin typeface="Times New Roman" pitchFamily="18" charset="0"/>
                <a:cs typeface="Times New Roman" pitchFamily="18" charset="0"/>
                <a:sym typeface="Symbol"/>
              </a:rPr>
              <a:t>Phase difference </a:t>
            </a:r>
            <a:r>
              <a:rPr lang="en-US" sz="2400" dirty="0" smtClean="0">
                <a:solidFill>
                  <a:srgbClr val="FF0000"/>
                </a:solidFill>
                <a:latin typeface="Times New Roman" pitchFamily="18" charset="0"/>
                <a:cs typeface="Times New Roman" pitchFamily="18" charset="0"/>
                <a:sym typeface="Symbol"/>
              </a:rPr>
              <a:t>= 0, 2, 4, 6……………………</a:t>
            </a:r>
          </a:p>
          <a:p>
            <a:r>
              <a:rPr lang="en-US" sz="2400" dirty="0" smtClean="0">
                <a:solidFill>
                  <a:srgbClr val="FF0000"/>
                </a:solidFill>
                <a:latin typeface="Times New Roman" pitchFamily="18" charset="0"/>
                <a:cs typeface="Times New Roman" pitchFamily="18" charset="0"/>
                <a:sym typeface="Symbol"/>
              </a:rPr>
              <a:t>	             = 2n 	 where n = 0, 1, 2, 3………</a:t>
            </a:r>
            <a:endParaRPr lang="en-US"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991600" cy="1200329"/>
          </a:xfrm>
          <a:prstGeom prst="rect">
            <a:avLst/>
          </a:prstGeom>
          <a:noFill/>
        </p:spPr>
        <p:txBody>
          <a:bodyPr wrap="square" rtlCol="0">
            <a:spAutoFit/>
          </a:bodyPr>
          <a:lstStyle/>
          <a:p>
            <a:pPr algn="just"/>
            <a:r>
              <a:rPr lang="en-US" sz="2400" dirty="0" smtClean="0">
                <a:solidFill>
                  <a:srgbClr val="C00000"/>
                </a:solidFill>
                <a:latin typeface="Times New Roman" pitchFamily="18" charset="0"/>
                <a:cs typeface="Times New Roman" pitchFamily="18" charset="0"/>
              </a:rPr>
              <a:t>Condition: </a:t>
            </a:r>
            <a:r>
              <a:rPr lang="en-US" sz="2400" dirty="0" smtClean="0">
                <a:solidFill>
                  <a:srgbClr val="FF0000"/>
                </a:solidFill>
                <a:latin typeface="Times New Roman" pitchFamily="18" charset="0"/>
                <a:cs typeface="Times New Roman" pitchFamily="18" charset="0"/>
              </a:rPr>
              <a:t>If the path difference between the two light waves interfering at a point is equal to an integral multiple of wavelength, there is a constructive interference and point is bright.</a:t>
            </a:r>
            <a:endParaRPr lang="en-US" sz="2400" dirty="0">
              <a:solidFill>
                <a:srgbClr val="FF0000"/>
              </a:solidFill>
              <a:latin typeface="Times New Roman" pitchFamily="18" charset="0"/>
              <a:cs typeface="Times New Roman" pitchFamily="18" charset="0"/>
            </a:endParaRPr>
          </a:p>
        </p:txBody>
      </p:sp>
      <p:sp>
        <p:nvSpPr>
          <p:cNvPr id="3" name="TextBox 2"/>
          <p:cNvSpPr txBox="1"/>
          <p:nvPr/>
        </p:nvSpPr>
        <p:spPr>
          <a:xfrm>
            <a:off x="0" y="1219200"/>
            <a:ext cx="9144000" cy="2646878"/>
          </a:xfrm>
          <a:prstGeom prst="rect">
            <a:avLst/>
          </a:prstGeom>
          <a:noFill/>
        </p:spPr>
        <p:txBody>
          <a:bodyPr wrap="square" rtlCol="0">
            <a:spAutoFit/>
          </a:bodyPr>
          <a:lstStyle/>
          <a:p>
            <a:pPr algn="just"/>
            <a:r>
              <a:rPr lang="en-US" sz="2800" b="1" dirty="0" smtClean="0">
                <a:solidFill>
                  <a:srgbClr val="C00000"/>
                </a:solidFill>
                <a:latin typeface="Times New Roman" pitchFamily="18" charset="0"/>
                <a:cs typeface="Times New Roman" pitchFamily="18" charset="0"/>
              </a:rPr>
              <a:t>2. Destructive Interference:  </a:t>
            </a:r>
            <a:r>
              <a:rPr lang="en-US" sz="2400" dirty="0" smtClean="0">
                <a:solidFill>
                  <a:srgbClr val="0070C0"/>
                </a:solidFill>
                <a:latin typeface="Times New Roman" pitchFamily="18" charset="0"/>
                <a:cs typeface="Times New Roman" pitchFamily="18" charset="0"/>
              </a:rPr>
              <a:t>The waves arrive at a point are out of phase i.e. crest of one wave coincides with the trough of other wave or trough of one wave coincides with the crest of other wave, there displacement is subtracted and resultant displacement is minimum. Such a point is called as dark point and such a interference is called as destructive interference. </a:t>
            </a:r>
          </a:p>
          <a:p>
            <a:endParaRPr lang="en-US" dirty="0"/>
          </a:p>
        </p:txBody>
      </p:sp>
      <p:sp>
        <p:nvSpPr>
          <p:cNvPr id="4" name="Rectangle 3"/>
          <p:cNvSpPr/>
          <p:nvPr/>
        </p:nvSpPr>
        <p:spPr>
          <a:xfrm>
            <a:off x="304800" y="3429000"/>
            <a:ext cx="8382000" cy="2308324"/>
          </a:xfrm>
          <a:prstGeom prst="rect">
            <a:avLst/>
          </a:prstGeom>
        </p:spPr>
        <p:txBody>
          <a:bodyPr wrap="square">
            <a:spAutoFit/>
          </a:bodyPr>
          <a:lstStyle/>
          <a:p>
            <a:r>
              <a:rPr lang="en-US" sz="2400" dirty="0" smtClean="0">
                <a:solidFill>
                  <a:srgbClr val="FF0000"/>
                </a:solidFill>
                <a:latin typeface="Times New Roman" pitchFamily="18" charset="0"/>
                <a:cs typeface="Times New Roman" pitchFamily="18" charset="0"/>
              </a:rPr>
              <a:t>For destructive interference,</a:t>
            </a:r>
          </a:p>
          <a:p>
            <a:r>
              <a:rPr lang="en-US" sz="2400" dirty="0" smtClean="0">
                <a:solidFill>
                  <a:srgbClr val="7030A0"/>
                </a:solidFill>
                <a:latin typeface="Times New Roman" pitchFamily="18" charset="0"/>
                <a:cs typeface="Times New Roman" pitchFamily="18" charset="0"/>
              </a:rPr>
              <a:t>Path difference </a:t>
            </a:r>
            <a:r>
              <a:rPr lang="en-US"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sym typeface="Symbol"/>
              </a:rPr>
              <a:t>/2, 3/2, 5/2, ……………………</a:t>
            </a:r>
          </a:p>
          <a:p>
            <a:r>
              <a:rPr lang="en-US" sz="2400" dirty="0" smtClean="0">
                <a:solidFill>
                  <a:srgbClr val="FF0000"/>
                </a:solidFill>
                <a:latin typeface="Times New Roman" pitchFamily="18" charset="0"/>
                <a:cs typeface="Times New Roman" pitchFamily="18" charset="0"/>
                <a:sym typeface="Symbol"/>
              </a:rPr>
              <a:t>	           = (2n+1) /2 	where n = 0, 1, 2, 3………</a:t>
            </a:r>
          </a:p>
          <a:p>
            <a:r>
              <a:rPr lang="en-US" sz="2400" dirty="0" smtClean="0">
                <a:solidFill>
                  <a:srgbClr val="FF0000"/>
                </a:solidFill>
                <a:latin typeface="Times New Roman" pitchFamily="18" charset="0"/>
                <a:cs typeface="Times New Roman" pitchFamily="18" charset="0"/>
                <a:sym typeface="Symbol"/>
              </a:rPr>
              <a:t>	           = (2n-1) /2 	where n = 1, 2, 3………</a:t>
            </a:r>
          </a:p>
          <a:p>
            <a:r>
              <a:rPr lang="en-US" sz="2400" dirty="0" smtClean="0">
                <a:solidFill>
                  <a:srgbClr val="7030A0"/>
                </a:solidFill>
                <a:latin typeface="Times New Roman" pitchFamily="18" charset="0"/>
                <a:cs typeface="Times New Roman" pitchFamily="18" charset="0"/>
                <a:sym typeface="Symbol"/>
              </a:rPr>
              <a:t>Phase difference </a:t>
            </a:r>
            <a:r>
              <a:rPr lang="en-US" sz="2400" dirty="0" smtClean="0">
                <a:solidFill>
                  <a:srgbClr val="FF0000"/>
                </a:solidFill>
                <a:latin typeface="Times New Roman" pitchFamily="18" charset="0"/>
                <a:cs typeface="Times New Roman" pitchFamily="18" charset="0"/>
                <a:sym typeface="Symbol"/>
              </a:rPr>
              <a:t>= , 3, 5……………………</a:t>
            </a:r>
          </a:p>
          <a:p>
            <a:r>
              <a:rPr lang="en-US" sz="2400" dirty="0" smtClean="0">
                <a:solidFill>
                  <a:srgbClr val="FF0000"/>
                </a:solidFill>
                <a:latin typeface="Times New Roman" pitchFamily="18" charset="0"/>
                <a:cs typeface="Times New Roman" pitchFamily="18" charset="0"/>
                <a:sym typeface="Symbol"/>
              </a:rPr>
              <a:t>	             = (2n-1)  	 where n = 1, 2, 3………</a:t>
            </a:r>
            <a:endParaRPr lang="en-US" sz="2400" dirty="0"/>
          </a:p>
        </p:txBody>
      </p:sp>
      <p:sp>
        <p:nvSpPr>
          <p:cNvPr id="5" name="Rectangle 4"/>
          <p:cNvSpPr/>
          <p:nvPr/>
        </p:nvSpPr>
        <p:spPr>
          <a:xfrm>
            <a:off x="0" y="5715000"/>
            <a:ext cx="9144000" cy="1200329"/>
          </a:xfrm>
          <a:prstGeom prst="rect">
            <a:avLst/>
          </a:prstGeom>
        </p:spPr>
        <p:txBody>
          <a:bodyPr wrap="square">
            <a:spAutoFit/>
          </a:bodyPr>
          <a:lstStyle/>
          <a:p>
            <a:r>
              <a:rPr lang="en-US" sz="2400" dirty="0" smtClean="0">
                <a:solidFill>
                  <a:srgbClr val="C00000"/>
                </a:solidFill>
                <a:latin typeface="Times New Roman" pitchFamily="18" charset="0"/>
                <a:cs typeface="Times New Roman" pitchFamily="18" charset="0"/>
              </a:rPr>
              <a:t>Condition: </a:t>
            </a:r>
            <a:r>
              <a:rPr lang="en-US" sz="2400" dirty="0" smtClean="0">
                <a:solidFill>
                  <a:srgbClr val="0070C0"/>
                </a:solidFill>
                <a:latin typeface="Times New Roman" pitchFamily="18" charset="0"/>
                <a:cs typeface="Times New Roman" pitchFamily="18" charset="0"/>
              </a:rPr>
              <a:t>If the path difference between the two light waves interfering at a point is equal to odd multiple of  half wavelength, there is a destructive interference and point is dark.</a:t>
            </a:r>
            <a:endParaRPr lang="en-US" sz="24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09600"/>
            <a:ext cx="7620000" cy="523220"/>
          </a:xfrm>
          <a:prstGeom prst="rect">
            <a:avLst/>
          </a:prstGeom>
          <a:noFill/>
        </p:spPr>
        <p:txBody>
          <a:bodyPr wrap="square" rtlCol="0">
            <a:spAutoFit/>
          </a:bodyPr>
          <a:lstStyle/>
          <a:p>
            <a:r>
              <a:rPr lang="en-US" sz="2800" b="1" dirty="0" smtClean="0">
                <a:solidFill>
                  <a:srgbClr val="C00000"/>
                </a:solidFill>
                <a:latin typeface="Times New Roman" pitchFamily="18" charset="0"/>
                <a:cs typeface="Times New Roman" pitchFamily="18" charset="0"/>
              </a:rPr>
              <a:t>Conditions for steady Interference of Light</a:t>
            </a:r>
            <a:endParaRPr lang="en-US" sz="2800" b="1" dirty="0">
              <a:solidFill>
                <a:srgbClr val="C00000"/>
              </a:solidFill>
              <a:latin typeface="Times New Roman" pitchFamily="18" charset="0"/>
              <a:cs typeface="Times New Roman" pitchFamily="18" charset="0"/>
            </a:endParaRPr>
          </a:p>
        </p:txBody>
      </p:sp>
      <p:sp>
        <p:nvSpPr>
          <p:cNvPr id="3" name="TextBox 2"/>
          <p:cNvSpPr txBox="1"/>
          <p:nvPr/>
        </p:nvSpPr>
        <p:spPr>
          <a:xfrm>
            <a:off x="228600" y="1981200"/>
            <a:ext cx="8382000" cy="3046988"/>
          </a:xfrm>
          <a:prstGeom prst="rect">
            <a:avLst/>
          </a:prstGeom>
          <a:noFill/>
        </p:spPr>
        <p:txBody>
          <a:bodyPr wrap="square" rtlCol="0">
            <a:spAutoFit/>
          </a:bodyPr>
          <a:lstStyle/>
          <a:p>
            <a:pPr>
              <a:buFont typeface="Wingdings" pitchFamily="2" charset="2"/>
              <a:buChar char="Ø"/>
            </a:pPr>
            <a:r>
              <a:rPr lang="en-US" sz="2400" dirty="0" smtClean="0">
                <a:solidFill>
                  <a:srgbClr val="0070C0"/>
                </a:solidFill>
                <a:latin typeface="Times New Roman" pitchFamily="18" charset="0"/>
                <a:cs typeface="Times New Roman" pitchFamily="18" charset="0"/>
              </a:rPr>
              <a:t>The sources must be coherent i.e. they maintain a constant phase with respect to each other.</a:t>
            </a:r>
          </a:p>
          <a:p>
            <a:pPr>
              <a:lnSpc>
                <a:spcPct val="200000"/>
              </a:lnSpc>
              <a:buFont typeface="Wingdings" pitchFamily="2" charset="2"/>
              <a:buChar char="Ø"/>
            </a:pPr>
            <a:r>
              <a:rPr lang="en-US" sz="2400" dirty="0" smtClean="0">
                <a:solidFill>
                  <a:srgbClr val="FF0000"/>
                </a:solidFill>
                <a:latin typeface="Times New Roman" pitchFamily="18" charset="0"/>
                <a:cs typeface="Times New Roman" pitchFamily="18" charset="0"/>
              </a:rPr>
              <a:t>The sources should be monochromatic i.e. of single </a:t>
            </a:r>
            <a:r>
              <a:rPr lang="en-US" sz="2400" dirty="0" smtClean="0">
                <a:solidFill>
                  <a:srgbClr val="FF0000"/>
                </a:solidFill>
                <a:latin typeface="Times New Roman" pitchFamily="18" charset="0"/>
                <a:cs typeface="Times New Roman" pitchFamily="18" charset="0"/>
              </a:rPr>
              <a:t>wavelength</a:t>
            </a:r>
            <a:endParaRPr lang="en-US" sz="2400" dirty="0" smtClean="0">
              <a:solidFill>
                <a:srgbClr val="FF0000"/>
              </a:solidFill>
              <a:latin typeface="Times New Roman" pitchFamily="18" charset="0"/>
              <a:cs typeface="Times New Roman" pitchFamily="18" charset="0"/>
            </a:endParaRPr>
          </a:p>
          <a:p>
            <a:pPr>
              <a:lnSpc>
                <a:spcPct val="200000"/>
              </a:lnSpc>
              <a:buFont typeface="Wingdings" pitchFamily="2" charset="2"/>
              <a:buChar char="Ø"/>
            </a:pPr>
            <a:r>
              <a:rPr lang="en-US" sz="2400" dirty="0" smtClean="0">
                <a:solidFill>
                  <a:srgbClr val="0070C0"/>
                </a:solidFill>
                <a:latin typeface="Times New Roman" pitchFamily="18" charset="0"/>
                <a:cs typeface="Times New Roman" pitchFamily="18" charset="0"/>
              </a:rPr>
              <a:t>The sources should be equally bright.</a:t>
            </a:r>
          </a:p>
          <a:p>
            <a:pPr>
              <a:lnSpc>
                <a:spcPct val="200000"/>
              </a:lnSpc>
              <a:buFont typeface="Wingdings" pitchFamily="2" charset="2"/>
              <a:buChar char="Ø"/>
            </a:pPr>
            <a:r>
              <a:rPr lang="en-US" sz="2400" dirty="0" smtClean="0">
                <a:solidFill>
                  <a:srgbClr val="FF0000"/>
                </a:solidFill>
                <a:latin typeface="Times New Roman" pitchFamily="18" charset="0"/>
                <a:cs typeface="Times New Roman" pitchFamily="18" charset="0"/>
              </a:rPr>
              <a:t>The sources should be narrow and close to each other.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229600" cy="523220"/>
          </a:xfrm>
          <a:prstGeom prst="rect">
            <a:avLst/>
          </a:prstGeom>
          <a:noFill/>
        </p:spPr>
        <p:txBody>
          <a:bodyPr wrap="square" rtlCol="0">
            <a:spAutoFit/>
          </a:bodyPr>
          <a:lstStyle/>
          <a:p>
            <a:pPr algn="ctr"/>
            <a:r>
              <a:rPr lang="en-US" sz="2800" b="1" dirty="0" smtClean="0">
                <a:solidFill>
                  <a:srgbClr val="C00000"/>
                </a:solidFill>
                <a:latin typeface="Times New Roman" pitchFamily="18" charset="0"/>
                <a:cs typeface="Times New Roman" pitchFamily="18" charset="0"/>
              </a:rPr>
              <a:t>Interference in Thin Films due to reflected light</a:t>
            </a:r>
            <a:endParaRPr lang="en-US" sz="2800" b="1" dirty="0">
              <a:solidFill>
                <a:srgbClr val="C0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srcRect/>
          <a:stretch>
            <a:fillRect/>
          </a:stretch>
        </p:blipFill>
        <p:spPr bwMode="auto">
          <a:xfrm>
            <a:off x="4486275" y="533400"/>
            <a:ext cx="4657725" cy="2733675"/>
          </a:xfrm>
          <a:prstGeom prst="rect">
            <a:avLst/>
          </a:prstGeom>
          <a:noFill/>
          <a:ln w="9525">
            <a:noFill/>
            <a:miter lim="800000"/>
            <a:headEnd/>
            <a:tailEnd/>
          </a:ln>
          <a:effectLst/>
        </p:spPr>
      </p:pic>
      <p:sp>
        <p:nvSpPr>
          <p:cNvPr id="4" name="TextBox 3"/>
          <p:cNvSpPr txBox="1"/>
          <p:nvPr/>
        </p:nvSpPr>
        <p:spPr>
          <a:xfrm>
            <a:off x="228600" y="685800"/>
            <a:ext cx="4343400" cy="3323987"/>
          </a:xfrm>
          <a:prstGeom prst="rect">
            <a:avLst/>
          </a:prstGeom>
          <a:noFill/>
        </p:spPr>
        <p:txBody>
          <a:bodyPr wrap="square" rtlCol="0">
            <a:spAutoFit/>
          </a:bodyPr>
          <a:lstStyle/>
          <a:p>
            <a:pPr>
              <a:lnSpc>
                <a:spcPct val="150000"/>
              </a:lnSpc>
            </a:pPr>
            <a:r>
              <a:rPr lang="en-US" sz="2000" dirty="0" smtClean="0">
                <a:solidFill>
                  <a:srgbClr val="0070C0"/>
                </a:solidFill>
                <a:latin typeface="Times New Roman" pitchFamily="18" charset="0"/>
                <a:cs typeface="Times New Roman" pitchFamily="18" charset="0"/>
              </a:rPr>
              <a:t>Consider a transparent film of this </a:t>
            </a:r>
            <a:r>
              <a:rPr lang="en-US" sz="2000" i="1" dirty="0" smtClean="0">
                <a:solidFill>
                  <a:srgbClr val="0070C0"/>
                </a:solidFill>
                <a:latin typeface="Times New Roman" pitchFamily="18" charset="0"/>
                <a:cs typeface="Times New Roman" pitchFamily="18" charset="0"/>
              </a:rPr>
              <a:t>t</a:t>
            </a:r>
            <a:r>
              <a:rPr lang="en-US" sz="2000" dirty="0" smtClean="0">
                <a:solidFill>
                  <a:srgbClr val="0070C0"/>
                </a:solidFill>
                <a:latin typeface="Times New Roman" pitchFamily="18" charset="0"/>
                <a:cs typeface="Times New Roman" pitchFamily="18" charset="0"/>
              </a:rPr>
              <a:t> and refractive index </a:t>
            </a:r>
            <a:r>
              <a:rPr lang="en-US" sz="2000" i="1" dirty="0" smtClean="0">
                <a:solidFill>
                  <a:srgbClr val="0070C0"/>
                </a:solidFill>
                <a:latin typeface="Times New Roman" pitchFamily="18" charset="0"/>
                <a:cs typeface="Times New Roman" pitchFamily="18" charset="0"/>
                <a:sym typeface="Symbol"/>
              </a:rPr>
              <a:t> is</a:t>
            </a:r>
            <a:r>
              <a:rPr lang="en-US" sz="2000" dirty="0" smtClean="0">
                <a:solidFill>
                  <a:srgbClr val="0070C0"/>
                </a:solidFill>
                <a:latin typeface="Times New Roman" pitchFamily="18" charset="0"/>
                <a:cs typeface="Times New Roman" pitchFamily="18" charset="0"/>
                <a:sym typeface="Symbol"/>
              </a:rPr>
              <a:t> shown in figure.</a:t>
            </a:r>
          </a:p>
          <a:p>
            <a:pPr>
              <a:lnSpc>
                <a:spcPct val="150000"/>
              </a:lnSpc>
            </a:pPr>
            <a:r>
              <a:rPr lang="en-US" sz="2000" dirty="0" smtClean="0">
                <a:solidFill>
                  <a:srgbClr val="0070C0"/>
                </a:solidFill>
                <a:latin typeface="Times New Roman" pitchFamily="18" charset="0"/>
                <a:cs typeface="Times New Roman" pitchFamily="18" charset="0"/>
                <a:sym typeface="Symbol"/>
              </a:rPr>
              <a:t>Let SA is incident ray, incident on upper surface of the film. It is partly reflected along AT and partly refracted along AB. At B part of it is reflected along BC and finally emerges out along CQ.</a:t>
            </a:r>
          </a:p>
        </p:txBody>
      </p:sp>
      <p:sp>
        <p:nvSpPr>
          <p:cNvPr id="5" name="TextBox 4"/>
          <p:cNvSpPr txBox="1"/>
          <p:nvPr/>
        </p:nvSpPr>
        <p:spPr>
          <a:xfrm>
            <a:off x="228600" y="4038600"/>
            <a:ext cx="8915400" cy="2677656"/>
          </a:xfrm>
          <a:prstGeom prst="rect">
            <a:avLst/>
          </a:prstGeom>
          <a:noFill/>
        </p:spPr>
        <p:txBody>
          <a:bodyPr wrap="square" rtlCol="0">
            <a:spAutoFit/>
          </a:bodyPr>
          <a:lstStyle/>
          <a:p>
            <a:pPr>
              <a:lnSpc>
                <a:spcPct val="150000"/>
              </a:lnSpc>
            </a:pPr>
            <a:r>
              <a:rPr lang="en-US" sz="2000" dirty="0" smtClean="0">
                <a:solidFill>
                  <a:srgbClr val="0070C0"/>
                </a:solidFill>
                <a:latin typeface="Times New Roman" pitchFamily="18" charset="0"/>
                <a:cs typeface="Times New Roman" pitchFamily="18" charset="0"/>
                <a:sym typeface="Symbol"/>
              </a:rPr>
              <a:t>To calculate the path difference between two rays AT and CQ, draw CN normal AT and AM normal to BC.</a:t>
            </a:r>
          </a:p>
          <a:p>
            <a:pPr>
              <a:lnSpc>
                <a:spcPct val="150000"/>
              </a:lnSpc>
            </a:pPr>
            <a:r>
              <a:rPr lang="en-US" sz="2000" dirty="0" smtClean="0">
                <a:solidFill>
                  <a:srgbClr val="0070C0"/>
                </a:solidFill>
                <a:latin typeface="Times New Roman" pitchFamily="18" charset="0"/>
                <a:cs typeface="Times New Roman" pitchFamily="18" charset="0"/>
                <a:sym typeface="Symbol"/>
              </a:rPr>
              <a:t>Let </a:t>
            </a:r>
            <a:r>
              <a:rPr lang="en-US" sz="2000" i="1" dirty="0" err="1" smtClean="0">
                <a:solidFill>
                  <a:srgbClr val="0070C0"/>
                </a:solidFill>
                <a:latin typeface="Times New Roman" pitchFamily="18" charset="0"/>
                <a:cs typeface="Times New Roman" pitchFamily="18" charset="0"/>
                <a:sym typeface="Symbol"/>
              </a:rPr>
              <a:t>i</a:t>
            </a:r>
            <a:r>
              <a:rPr lang="en-US" sz="2000" dirty="0" smtClean="0">
                <a:solidFill>
                  <a:srgbClr val="0070C0"/>
                </a:solidFill>
                <a:latin typeface="Times New Roman" pitchFamily="18" charset="0"/>
                <a:cs typeface="Times New Roman" pitchFamily="18" charset="0"/>
                <a:sym typeface="Symbol"/>
              </a:rPr>
              <a:t>-is angle of incidence</a:t>
            </a:r>
          </a:p>
          <a:p>
            <a:pPr>
              <a:lnSpc>
                <a:spcPct val="150000"/>
              </a:lnSpc>
            </a:pPr>
            <a:r>
              <a:rPr lang="en-US" sz="2000" i="1" dirty="0" smtClean="0">
                <a:solidFill>
                  <a:srgbClr val="0070C0"/>
                </a:solidFill>
                <a:latin typeface="Times New Roman" pitchFamily="18" charset="0"/>
                <a:cs typeface="Times New Roman" pitchFamily="18" charset="0"/>
                <a:sym typeface="Symbol"/>
              </a:rPr>
              <a:t>r</a:t>
            </a:r>
            <a:r>
              <a:rPr lang="en-US" sz="2000" dirty="0" smtClean="0">
                <a:solidFill>
                  <a:srgbClr val="0070C0"/>
                </a:solidFill>
                <a:latin typeface="Times New Roman" pitchFamily="18" charset="0"/>
                <a:cs typeface="Times New Roman" pitchFamily="18" charset="0"/>
                <a:sym typeface="Symbol"/>
              </a:rPr>
              <a:t>- is angle of refraction.</a:t>
            </a:r>
          </a:p>
          <a:p>
            <a:pPr>
              <a:lnSpc>
                <a:spcPct val="150000"/>
              </a:lnSpc>
            </a:pPr>
            <a:r>
              <a:rPr lang="en-US" sz="2000" dirty="0" smtClean="0">
                <a:solidFill>
                  <a:srgbClr val="0070C0"/>
                </a:solidFill>
                <a:latin typeface="Times New Roman" pitchFamily="18" charset="0"/>
                <a:cs typeface="Times New Roman" pitchFamily="18" charset="0"/>
                <a:sym typeface="Symbol"/>
              </a:rPr>
              <a:t>Also produce CB to meet AE produced at P. Hence APC = </a:t>
            </a:r>
            <a:r>
              <a:rPr lang="en-US" sz="2000" i="1" dirty="0" smtClean="0">
                <a:solidFill>
                  <a:srgbClr val="0070C0"/>
                </a:solidFill>
                <a:latin typeface="Times New Roman" pitchFamily="18" charset="0"/>
                <a:cs typeface="Times New Roman" pitchFamily="18" charset="0"/>
                <a:sym typeface="Symbol"/>
              </a:rPr>
              <a:t>r</a:t>
            </a:r>
            <a:r>
              <a:rPr lang="en-US" sz="2000" dirty="0" smtClean="0">
                <a:solidFill>
                  <a:srgbClr val="0070C0"/>
                </a:solidFill>
                <a:latin typeface="Times New Roman" pitchFamily="18" charset="0"/>
                <a:cs typeface="Times New Roman" pitchFamily="18" charset="0"/>
                <a:sym typeface="Symbol"/>
              </a:rPr>
              <a:t>.</a:t>
            </a:r>
            <a:endParaRPr lang="en-US" sz="2000" dirty="0" smtClean="0">
              <a:solidFill>
                <a:srgbClr val="0070C0"/>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0"/>
            <a:ext cx="6858000" cy="400110"/>
          </a:xfrm>
          <a:prstGeom prst="rect">
            <a:avLst/>
          </a:prstGeom>
          <a:noFill/>
        </p:spPr>
        <p:txBody>
          <a:bodyPr wrap="square" rtlCol="0">
            <a:spAutoFit/>
          </a:bodyPr>
          <a:lstStyle/>
          <a:p>
            <a:r>
              <a:rPr lang="en-US" sz="2000" dirty="0" smtClean="0">
                <a:solidFill>
                  <a:srgbClr val="0070C0"/>
                </a:solidFill>
                <a:latin typeface="Times New Roman" pitchFamily="18" charset="0"/>
                <a:cs typeface="Times New Roman" pitchFamily="18" charset="0"/>
              </a:rPr>
              <a:t>The optical path difference is,</a:t>
            </a:r>
            <a:endParaRPr lang="en-US" sz="2000" dirty="0">
              <a:solidFill>
                <a:srgbClr val="0070C0"/>
              </a:solidFill>
              <a:latin typeface="Times New Roman" pitchFamily="18" charset="0"/>
              <a:cs typeface="Times New Roman" pitchFamily="18" charset="0"/>
            </a:endParaRPr>
          </a:p>
        </p:txBody>
      </p:sp>
      <p:sp>
        <p:nvSpPr>
          <p:cNvPr id="8" name="TextBox 7"/>
          <p:cNvSpPr txBox="1"/>
          <p:nvPr/>
        </p:nvSpPr>
        <p:spPr>
          <a:xfrm>
            <a:off x="0" y="381000"/>
            <a:ext cx="8610600" cy="369332"/>
          </a:xfrm>
          <a:prstGeom prst="rect">
            <a:avLst/>
          </a:prstGeom>
          <a:noFill/>
        </p:spPr>
        <p:txBody>
          <a:bodyPr wrap="square" rtlCol="0">
            <a:spAutoFit/>
          </a:bodyPr>
          <a:lstStyle/>
          <a:p>
            <a:endParaRPr lang="en-US" dirty="0"/>
          </a:p>
        </p:txBody>
      </p:sp>
      <p:pic>
        <p:nvPicPr>
          <p:cNvPr id="3086" name="Picture 14"/>
          <p:cNvPicPr>
            <a:picLocks noChangeAspect="1" noChangeArrowheads="1"/>
          </p:cNvPicPr>
          <p:nvPr/>
        </p:nvPicPr>
        <p:blipFill>
          <a:blip r:embed="rId3"/>
          <a:srcRect/>
          <a:stretch>
            <a:fillRect/>
          </a:stretch>
        </p:blipFill>
        <p:spPr bwMode="auto">
          <a:xfrm>
            <a:off x="914400" y="380999"/>
            <a:ext cx="6781800" cy="3586727"/>
          </a:xfrm>
          <a:prstGeom prst="rect">
            <a:avLst/>
          </a:prstGeom>
          <a:noFill/>
          <a:ln w="9525">
            <a:noFill/>
            <a:miter lim="800000"/>
            <a:headEnd/>
            <a:tailEnd/>
          </a:ln>
          <a:effectLst/>
        </p:spPr>
      </p:pic>
      <p:pic>
        <p:nvPicPr>
          <p:cNvPr id="3087" name="Picture 15"/>
          <p:cNvPicPr>
            <a:picLocks noChangeAspect="1" noChangeArrowheads="1"/>
          </p:cNvPicPr>
          <p:nvPr/>
        </p:nvPicPr>
        <p:blipFill>
          <a:blip r:embed="rId4"/>
          <a:srcRect/>
          <a:stretch>
            <a:fillRect/>
          </a:stretch>
        </p:blipFill>
        <p:spPr bwMode="auto">
          <a:xfrm>
            <a:off x="1447800" y="3962400"/>
            <a:ext cx="4495800" cy="29137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8" name="Picture 6"/>
          <p:cNvPicPr>
            <a:picLocks noChangeAspect="1" noChangeArrowheads="1"/>
          </p:cNvPicPr>
          <p:nvPr/>
        </p:nvPicPr>
        <p:blipFill>
          <a:blip r:embed="rId3"/>
          <a:srcRect/>
          <a:stretch>
            <a:fillRect/>
          </a:stretch>
        </p:blipFill>
        <p:spPr bwMode="auto">
          <a:xfrm>
            <a:off x="2362200" y="152400"/>
            <a:ext cx="4800600" cy="1157868"/>
          </a:xfrm>
          <a:prstGeom prst="rect">
            <a:avLst/>
          </a:prstGeom>
          <a:noFill/>
          <a:ln w="9525">
            <a:noFill/>
            <a:miter lim="800000"/>
            <a:headEnd/>
            <a:tailEnd/>
          </a:ln>
          <a:effectLst/>
        </p:spPr>
      </p:pic>
      <p:sp>
        <p:nvSpPr>
          <p:cNvPr id="8" name="TextBox 7"/>
          <p:cNvSpPr txBox="1"/>
          <p:nvPr/>
        </p:nvSpPr>
        <p:spPr>
          <a:xfrm>
            <a:off x="0" y="1219200"/>
            <a:ext cx="8610600" cy="1938992"/>
          </a:xfrm>
          <a:prstGeom prst="rect">
            <a:avLst/>
          </a:prstGeom>
          <a:noFill/>
        </p:spPr>
        <p:txBody>
          <a:bodyPr wrap="square" rtlCol="0">
            <a:spAutoFit/>
          </a:bodyPr>
          <a:lstStyle/>
          <a:p>
            <a:r>
              <a:rPr lang="en-US" sz="2000" dirty="0" err="1" smtClean="0">
                <a:solidFill>
                  <a:srgbClr val="0070C0"/>
                </a:solidFill>
                <a:latin typeface="Times New Roman" pitchFamily="18" charset="0"/>
                <a:cs typeface="Times New Roman" pitchFamily="18" charset="0"/>
              </a:rPr>
              <a:t>Eq</a:t>
            </a:r>
            <a:r>
              <a:rPr lang="en-US" sz="2000" baseline="30000" dirty="0" err="1" smtClean="0">
                <a:solidFill>
                  <a:srgbClr val="0070C0"/>
                </a:solidFill>
                <a:latin typeface="Times New Roman" pitchFamily="18" charset="0"/>
                <a:cs typeface="Times New Roman" pitchFamily="18" charset="0"/>
              </a:rPr>
              <a:t>n</a:t>
            </a:r>
            <a:r>
              <a:rPr lang="en-US" sz="2000" baseline="30000" dirty="0" smtClean="0">
                <a:solidFill>
                  <a:srgbClr val="0070C0"/>
                </a:solidFill>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(3) is correct only when reflected light does not represent the correct path difference but only the apparent.</a:t>
            </a:r>
          </a:p>
          <a:p>
            <a:r>
              <a:rPr lang="en-US" sz="2000" dirty="0" smtClean="0">
                <a:solidFill>
                  <a:srgbClr val="FF0000"/>
                </a:solidFill>
                <a:latin typeface="Times New Roman" pitchFamily="18" charset="0"/>
                <a:cs typeface="Times New Roman" pitchFamily="18" charset="0"/>
              </a:rPr>
              <a:t>It has been established on the basis of electromagnetic theory that, when light is reflected from the surface of an optically denser medium a phase change </a:t>
            </a:r>
            <a:r>
              <a:rPr lang="en-US" sz="2000" dirty="0" smtClean="0">
                <a:solidFill>
                  <a:srgbClr val="FF0000"/>
                </a:solidFill>
                <a:latin typeface="Times New Roman" pitchFamily="18" charset="0"/>
                <a:cs typeface="Times New Roman" pitchFamily="18" charset="0"/>
                <a:sym typeface="Symbol"/>
              </a:rPr>
              <a:t>, equivalent to a path difference /2 occurs.</a:t>
            </a:r>
          </a:p>
          <a:p>
            <a:r>
              <a:rPr lang="en-US" sz="2000" dirty="0" smtClean="0">
                <a:solidFill>
                  <a:srgbClr val="FF0000"/>
                </a:solidFill>
                <a:latin typeface="Times New Roman" pitchFamily="18" charset="0"/>
                <a:cs typeface="Times New Roman" pitchFamily="18" charset="0"/>
                <a:sym typeface="Symbol"/>
              </a:rPr>
              <a:t> Corrected path difference </a:t>
            </a:r>
            <a:endParaRPr lang="en-US" sz="2000" dirty="0">
              <a:solidFill>
                <a:srgbClr val="FF0000"/>
              </a:solidFill>
              <a:latin typeface="Times New Roman" pitchFamily="18" charset="0"/>
              <a:cs typeface="Times New Roman" pitchFamily="18" charset="0"/>
            </a:endParaRPr>
          </a:p>
        </p:txBody>
      </p:sp>
      <p:pic>
        <p:nvPicPr>
          <p:cNvPr id="28679" name="Picture 7"/>
          <p:cNvPicPr>
            <a:picLocks noChangeAspect="1" noChangeArrowheads="1"/>
          </p:cNvPicPr>
          <p:nvPr/>
        </p:nvPicPr>
        <p:blipFill>
          <a:blip r:embed="rId4"/>
          <a:srcRect/>
          <a:stretch>
            <a:fillRect/>
          </a:stretch>
        </p:blipFill>
        <p:spPr bwMode="auto">
          <a:xfrm>
            <a:off x="2438400" y="3124200"/>
            <a:ext cx="5411118" cy="1066800"/>
          </a:xfrm>
          <a:prstGeom prst="rect">
            <a:avLst/>
          </a:prstGeom>
          <a:noFill/>
          <a:ln w="9525">
            <a:noFill/>
            <a:miter lim="800000"/>
            <a:headEnd/>
            <a:tailEnd/>
          </a:ln>
          <a:effectLst/>
        </p:spPr>
      </p:pic>
      <p:sp>
        <p:nvSpPr>
          <p:cNvPr id="10" name="TextBox 9"/>
          <p:cNvSpPr txBox="1"/>
          <p:nvPr/>
        </p:nvSpPr>
        <p:spPr>
          <a:xfrm>
            <a:off x="0" y="3886200"/>
            <a:ext cx="8458200" cy="707886"/>
          </a:xfrm>
          <a:prstGeom prst="rect">
            <a:avLst/>
          </a:prstGeom>
          <a:noFill/>
        </p:spPr>
        <p:txBody>
          <a:bodyPr wrap="square" rtlCol="0">
            <a:spAutoFit/>
          </a:bodyPr>
          <a:lstStyle/>
          <a:p>
            <a:r>
              <a:rPr lang="en-US" sz="2000" dirty="0" smtClean="0">
                <a:solidFill>
                  <a:srgbClr val="0070C0"/>
                </a:solidFill>
                <a:latin typeface="Times New Roman" pitchFamily="18" charset="0"/>
                <a:cs typeface="Times New Roman" pitchFamily="18" charset="0"/>
              </a:rPr>
              <a:t>(1) If the path difference </a:t>
            </a:r>
            <a:r>
              <a:rPr lang="en-US" sz="2000" i="1" dirty="0" smtClean="0">
                <a:solidFill>
                  <a:srgbClr val="0070C0"/>
                </a:solidFill>
                <a:latin typeface="Times New Roman" pitchFamily="18" charset="0"/>
                <a:cs typeface="Times New Roman" pitchFamily="18" charset="0"/>
              </a:rPr>
              <a:t>x = n</a:t>
            </a:r>
            <a:r>
              <a:rPr lang="en-US" sz="2000" i="1" dirty="0" smtClean="0">
                <a:solidFill>
                  <a:srgbClr val="0070C0"/>
                </a:solidFill>
                <a:latin typeface="Times New Roman" pitchFamily="18" charset="0"/>
                <a:cs typeface="Times New Roman" pitchFamily="18" charset="0"/>
                <a:sym typeface="Symbol"/>
              </a:rPr>
              <a:t> , where n = 0, 1, 2, 3 …………etc. </a:t>
            </a:r>
            <a:r>
              <a:rPr lang="en-US" sz="2000" dirty="0" smtClean="0">
                <a:solidFill>
                  <a:srgbClr val="0070C0"/>
                </a:solidFill>
                <a:latin typeface="Times New Roman" pitchFamily="18" charset="0"/>
                <a:cs typeface="Times New Roman" pitchFamily="18" charset="0"/>
                <a:sym typeface="Symbol"/>
              </a:rPr>
              <a:t>constructive interference takes place and the film appears bright.</a:t>
            </a:r>
            <a:endParaRPr lang="en-US" sz="2000" dirty="0">
              <a:solidFill>
                <a:srgbClr val="0070C0"/>
              </a:solidFill>
              <a:latin typeface="Times New Roman" pitchFamily="18" charset="0"/>
              <a:cs typeface="Times New Roman" pitchFamily="18" charset="0"/>
            </a:endParaRPr>
          </a:p>
        </p:txBody>
      </p:sp>
      <p:pic>
        <p:nvPicPr>
          <p:cNvPr id="28680" name="Picture 8"/>
          <p:cNvPicPr>
            <a:picLocks noChangeAspect="1" noChangeArrowheads="1"/>
          </p:cNvPicPr>
          <p:nvPr/>
        </p:nvPicPr>
        <p:blipFill>
          <a:blip r:embed="rId5"/>
          <a:srcRect/>
          <a:stretch>
            <a:fillRect/>
          </a:stretch>
        </p:blipFill>
        <p:spPr bwMode="auto">
          <a:xfrm>
            <a:off x="3048000" y="4724399"/>
            <a:ext cx="2590800" cy="663653"/>
          </a:xfrm>
          <a:prstGeom prst="rect">
            <a:avLst/>
          </a:prstGeom>
          <a:noFill/>
          <a:ln w="9525">
            <a:noFill/>
            <a:miter lim="800000"/>
            <a:headEnd/>
            <a:tailEnd/>
          </a:ln>
          <a:effectLst/>
        </p:spPr>
      </p:pic>
      <p:pic>
        <p:nvPicPr>
          <p:cNvPr id="28681" name="Picture 9"/>
          <p:cNvPicPr>
            <a:picLocks noChangeAspect="1" noChangeArrowheads="1"/>
          </p:cNvPicPr>
          <p:nvPr/>
        </p:nvPicPr>
        <p:blipFill>
          <a:blip r:embed="rId6"/>
          <a:srcRect/>
          <a:stretch>
            <a:fillRect/>
          </a:stretch>
        </p:blipFill>
        <p:spPr bwMode="auto">
          <a:xfrm>
            <a:off x="3352800" y="5486400"/>
            <a:ext cx="2514600" cy="7826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966290"/>
          </a:xfrm>
          <a:prstGeom prst="rect">
            <a:avLst/>
          </a:prstGeom>
          <a:noFill/>
        </p:spPr>
        <p:txBody>
          <a:bodyPr wrap="square" rtlCol="0">
            <a:spAutoFit/>
          </a:bodyPr>
          <a:lstStyle/>
          <a:p>
            <a:pPr>
              <a:lnSpc>
                <a:spcPct val="150000"/>
              </a:lnSpc>
            </a:pPr>
            <a:r>
              <a:rPr lang="en-US" sz="2000" dirty="0" smtClean="0">
                <a:solidFill>
                  <a:srgbClr val="0070C0"/>
                </a:solidFill>
                <a:latin typeface="Times New Roman" pitchFamily="18" charset="0"/>
                <a:cs typeface="Times New Roman" pitchFamily="18" charset="0"/>
              </a:rPr>
              <a:t>(2) If the path difference </a:t>
            </a:r>
            <a:r>
              <a:rPr lang="en-US" sz="2000" i="1" dirty="0" smtClean="0">
                <a:solidFill>
                  <a:srgbClr val="0070C0"/>
                </a:solidFill>
                <a:latin typeface="Times New Roman" pitchFamily="18" charset="0"/>
                <a:cs typeface="Times New Roman" pitchFamily="18" charset="0"/>
              </a:rPr>
              <a:t>x = (2n+1)</a:t>
            </a:r>
            <a:r>
              <a:rPr lang="en-US" sz="2000" i="1" dirty="0" smtClean="0">
                <a:solidFill>
                  <a:srgbClr val="0070C0"/>
                </a:solidFill>
                <a:latin typeface="Times New Roman" pitchFamily="18" charset="0"/>
                <a:cs typeface="Times New Roman" pitchFamily="18" charset="0"/>
                <a:sym typeface="Symbol"/>
              </a:rPr>
              <a:t>/2 , where n = 0, 1, 2, 3 …………etc. des</a:t>
            </a:r>
            <a:r>
              <a:rPr lang="en-US" sz="2000" dirty="0" smtClean="0">
                <a:solidFill>
                  <a:srgbClr val="0070C0"/>
                </a:solidFill>
                <a:latin typeface="Times New Roman" pitchFamily="18" charset="0"/>
                <a:cs typeface="Times New Roman" pitchFamily="18" charset="0"/>
                <a:sym typeface="Symbol"/>
              </a:rPr>
              <a:t>tructive interference takes place and the film appears dark.</a:t>
            </a:r>
            <a:endParaRPr lang="en-US" sz="2000" dirty="0"/>
          </a:p>
        </p:txBody>
      </p:sp>
      <p:pic>
        <p:nvPicPr>
          <p:cNvPr id="29698" name="Picture 2"/>
          <p:cNvPicPr>
            <a:picLocks noChangeAspect="1" noChangeArrowheads="1"/>
          </p:cNvPicPr>
          <p:nvPr/>
        </p:nvPicPr>
        <p:blipFill>
          <a:blip r:embed="rId3"/>
          <a:srcRect/>
          <a:stretch>
            <a:fillRect/>
          </a:stretch>
        </p:blipFill>
        <p:spPr bwMode="auto">
          <a:xfrm>
            <a:off x="2362200" y="1066800"/>
            <a:ext cx="3657600" cy="829056"/>
          </a:xfrm>
          <a:prstGeom prst="rect">
            <a:avLst/>
          </a:prstGeom>
          <a:noFill/>
          <a:ln w="9525">
            <a:noFill/>
            <a:miter lim="800000"/>
            <a:headEnd/>
            <a:tailEnd/>
          </a:ln>
          <a:effectLst/>
        </p:spPr>
      </p:pic>
      <p:pic>
        <p:nvPicPr>
          <p:cNvPr id="29699" name="Picture 3"/>
          <p:cNvPicPr>
            <a:picLocks noChangeAspect="1" noChangeArrowheads="1"/>
          </p:cNvPicPr>
          <p:nvPr/>
        </p:nvPicPr>
        <p:blipFill>
          <a:blip r:embed="rId4"/>
          <a:srcRect/>
          <a:stretch>
            <a:fillRect/>
          </a:stretch>
        </p:blipFill>
        <p:spPr bwMode="auto">
          <a:xfrm>
            <a:off x="2286000" y="1905000"/>
            <a:ext cx="3657600" cy="932567"/>
          </a:xfrm>
          <a:prstGeom prst="rect">
            <a:avLst/>
          </a:prstGeom>
          <a:noFill/>
          <a:ln w="9525">
            <a:noFill/>
            <a:miter lim="800000"/>
            <a:headEnd/>
            <a:tailEnd/>
          </a:ln>
          <a:effectLst/>
        </p:spPr>
      </p:pic>
      <p:sp>
        <p:nvSpPr>
          <p:cNvPr id="5" name="TextBox 4"/>
          <p:cNvSpPr txBox="1"/>
          <p:nvPr/>
        </p:nvSpPr>
        <p:spPr>
          <a:xfrm>
            <a:off x="152400" y="2743200"/>
            <a:ext cx="7239000" cy="400110"/>
          </a:xfrm>
          <a:prstGeom prst="rect">
            <a:avLst/>
          </a:prstGeom>
          <a:noFill/>
        </p:spPr>
        <p:txBody>
          <a:bodyPr wrap="square" rtlCol="0">
            <a:spAutoFit/>
          </a:bodyPr>
          <a:lstStyle/>
          <a:p>
            <a:r>
              <a:rPr lang="en-US" sz="2000" dirty="0" smtClean="0">
                <a:solidFill>
                  <a:srgbClr val="0070C0"/>
                </a:solidFill>
                <a:latin typeface="Times New Roman" pitchFamily="18" charset="0"/>
                <a:cs typeface="Times New Roman" pitchFamily="18" charset="0"/>
              </a:rPr>
              <a:t>Here n is an integer only, therefore (n+1) is taken as n.</a:t>
            </a:r>
            <a:endParaRPr lang="en-US" sz="2000" dirty="0">
              <a:solidFill>
                <a:srgbClr val="0070C0"/>
              </a:solidFill>
              <a:latin typeface="Times New Roman" pitchFamily="18" charset="0"/>
              <a:cs typeface="Times New Roman" pitchFamily="18" charset="0"/>
            </a:endParaRPr>
          </a:p>
        </p:txBody>
      </p:sp>
      <p:pic>
        <p:nvPicPr>
          <p:cNvPr id="29700" name="Picture 4"/>
          <p:cNvPicPr>
            <a:picLocks noChangeAspect="1" noChangeArrowheads="1"/>
          </p:cNvPicPr>
          <p:nvPr/>
        </p:nvPicPr>
        <p:blipFill>
          <a:blip r:embed="rId5"/>
          <a:srcRect/>
          <a:stretch>
            <a:fillRect/>
          </a:stretch>
        </p:blipFill>
        <p:spPr bwMode="auto">
          <a:xfrm>
            <a:off x="2743200" y="3200400"/>
            <a:ext cx="3119438" cy="6538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411</TotalTime>
  <Words>1709</Words>
  <Application>Microsoft Office PowerPoint</Application>
  <PresentationFormat>On-screen Show (4:3)</PresentationFormat>
  <Paragraphs>151</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ASHOK</dc:creator>
  <cp:lastModifiedBy>ASHOK</cp:lastModifiedBy>
  <cp:revision>86</cp:revision>
  <dcterms:created xsi:type="dcterms:W3CDTF">2006-08-16T00:00:00Z</dcterms:created>
  <dcterms:modified xsi:type="dcterms:W3CDTF">2019-12-07T14:24:43Z</dcterms:modified>
</cp:coreProperties>
</file>